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embeddings/oleObject10.bin" ContentType="application/vnd.openxmlformats-officedocument.oleObject"/>
  <Default Extension="bin" ContentType="application/vnd.openxmlformats-officedocument.presentationml.printerSettings"/>
  <Override PartName="/ppt/embeddings/Microsoft_Equation5.bin" ContentType="application/vnd.openxmlformats-officedocument.oleObject"/>
  <Override PartName="/ppt/embeddings/oleObject5.bin" ContentType="application/vnd.openxmlformats-officedocument.oleObject"/>
  <Override PartName="/ppt/embeddings/Microsoft_Equation39.bin" ContentType="application/vnd.openxmlformats-officedocument.oleObject"/>
  <Default Extension="wmf" ContentType="image/x-wmf"/>
  <Override PartName="/ppt/embeddings/Microsoft_Equation44.bin" ContentType="application/vnd.openxmlformats-officedocument.oleObject"/>
  <Override PartName="/ppt/embeddings/Microsoft_Equation25.bin" ContentType="application/vnd.openxmlformats-officedocument.oleObject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embeddings/Microsoft_Equation9.bin" ContentType="application/vnd.openxmlformats-officedocument.oleObject"/>
  <Override PartName="/ppt/slides/slide23.xml" ContentType="application/vnd.openxmlformats-officedocument.presentationml.slide+xml"/>
  <Override PartName="/ppt/theme/theme1.xml" ContentType="application/vnd.openxmlformats-officedocument.theme+xml"/>
  <Override PartName="/ppt/embeddings/Microsoft_Equation27.bin" ContentType="application/vnd.openxmlformats-officedocument.oleObject"/>
  <Override PartName="/ppt/embeddings/oleObject9.bin" ContentType="application/vnd.openxmlformats-officedocument.oleObject"/>
  <Override PartName="/ppt/embeddings/oleObject16.bin" ContentType="application/vnd.openxmlformats-officedocument.oleObject"/>
  <Override PartName="/ppt/embeddings/Microsoft_Equation13.bin" ContentType="application/vnd.openxmlformats-officedocument.oleObject"/>
  <Override PartName="/ppt/embeddings/Microsoft_Equation32.bin" ContentType="application/vnd.openxmlformats-officedocument.oleObject"/>
  <Override PartName="/ppt/embeddings/Microsoft_Equation51.bin" ContentType="application/vnd.openxmlformats-officedocument.oleObject"/>
  <Override PartName="/ppt/embeddings/Microsoft_Equation48.bin" ContentType="application/vnd.openxmlformats-officedocument.oleObject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embeddings/Microsoft_Equation2.bin" ContentType="application/vnd.openxmlformats-officedocument.oleObject"/>
  <Override PartName="/ppt/embeddings/oleObject2.bin" ContentType="application/vnd.openxmlformats-officedocument.oleObject"/>
  <Override PartName="/ppt/embeddings/Microsoft_Equation17.bin" ContentType="application/vnd.openxmlformats-officedocument.oleObject"/>
  <Override PartName="/ppt/embeddings/Microsoft_Equation36.bin" ContentType="application/vnd.openxmlformats-officedocument.oleObject"/>
  <Override PartName="/ppt/embeddings/Microsoft_Equation55.bin" ContentType="application/vnd.openxmlformats-officedocument.oleObject"/>
  <Override PartName="/ppt/embeddings/Microsoft_Equation22.bin" ContentType="application/vnd.openxmlformats-officedocument.oleObject"/>
  <Override PartName="/ppt/embeddings/Microsoft_Equation41.bin" ContentType="application/vnd.openxmlformats-officedocument.oleObject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15.xml" ContentType="application/vnd.openxmlformats-officedocument.presentationml.slide+xml"/>
  <Override PartName="/ppt/embeddings/oleObject11.bin" ContentType="application/vnd.openxmlformats-officedocument.oleObject"/>
  <Override PartName="/ppt/embeddings/Microsoft_Equation6.bin" ContentType="application/vnd.openxmlformats-officedocument.oleObject"/>
  <Override PartName="/ppt/slides/slide20.xml" ContentType="application/vnd.openxmlformats-officedocument.presentationml.slide+xml"/>
  <Override PartName="/ppt/embeddings/oleObject6.bin" ContentType="application/vnd.openxmlformats-officedocument.oleObject"/>
  <Override PartName="/ppt/presProps.xml" ContentType="application/vnd.openxmlformats-officedocument.presentationml.presProps+xml"/>
  <Override PartName="/ppt/embeddings/oleObject13.bin" ContentType="application/vnd.openxmlformats-officedocument.oleObject"/>
  <Override PartName="/ppt/embeddings/Microsoft_Equation10.bin" ContentType="application/vnd.openxmlformats-officedocument.oleObject"/>
  <Override PartName="/ppt/embeddings/Microsoft_Equation45.bin" ContentType="application/vnd.openxmlformats-officedocument.oleObject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embeddings/Microsoft_Equation28.bin" ContentType="application/vnd.openxmlformats-officedocument.oleObject"/>
  <Override PartName="/ppt/embeddings/Microsoft_Equation14.bin" ContentType="application/vnd.openxmlformats-officedocument.oleObject"/>
  <Override PartName="/ppt/embeddings/Microsoft_Equation33.bin" ContentType="application/vnd.openxmlformats-officedocument.oleObject"/>
  <Override PartName="/ppt/embeddings/Microsoft_Equation52.bin" ContentType="application/vnd.openxmlformats-officedocument.oleObject"/>
  <Override PartName="/ppt/embeddings/Microsoft_Equation49.bin" ContentType="application/vnd.openxmlformats-officedocument.oleObject"/>
  <Override PartName="/ppt/slideLayouts/slideLayout11.xml" ContentType="application/vnd.openxmlformats-officedocument.presentationml.slideLayout+xml"/>
  <Override PartName="/docProps/core.xml" ContentType="application/vnd.openxmlformats-package.core-properties+xml"/>
  <Default Extension="jpeg" ContentType="image/jpeg"/>
  <Default Extension="vml" ContentType="application/vnd.openxmlformats-officedocument.vmlDrawing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8.xml" ContentType="application/vnd.openxmlformats-officedocument.presentationml.slide+xml"/>
  <Override PartName="/ppt/slides/slide31.xml" ContentType="application/vnd.openxmlformats-officedocument.presentationml.slide+xml"/>
  <Override PartName="/ppt/embeddings/Microsoft_Equation3.bin" ContentType="application/vnd.openxmlformats-officedocument.oleObject"/>
  <Override PartName="/ppt/embeddings/oleObject3.bin" ContentType="application/vnd.openxmlformats-officedocument.oleObject"/>
  <Override PartName="/ppt/embeddings/Microsoft_Equation18.bin" ContentType="application/vnd.openxmlformats-officedocument.oleObject"/>
  <Override PartName="/ppt/embeddings/Microsoft_Equation37.bin" ContentType="application/vnd.openxmlformats-officedocument.oleObject"/>
  <Override PartName="/ppt/embeddings/Microsoft_Equation56.bin" ContentType="application/vnd.openxmlformats-officedocument.oleObject"/>
  <Override PartName="/ppt/embeddings/Microsoft_Equation23.bin" ContentType="application/vnd.openxmlformats-officedocument.oleObject"/>
  <Override PartName="/ppt/embeddings/Microsoft_Equation42.bin" ContentType="application/vnd.openxmlformats-officedocument.oleObject"/>
  <Default Extension="rels" ContentType="application/vnd.openxmlformats-package.relationships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embeddings/oleObject12.bin" ContentType="application/vnd.openxmlformats-officedocument.oleObject"/>
  <Override PartName="/ppt/slides/slide1.xml" ContentType="application/vnd.openxmlformats-officedocument.presentationml.slide+xml"/>
  <Override PartName="/ppt/embeddings/Microsoft_Equation7.bin" ContentType="application/vnd.openxmlformats-officedocument.oleObject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embeddings/oleObject7.bin" ContentType="application/vnd.openxmlformats-officedocument.oleObject"/>
  <Override PartName="/ppt/embeddings/oleObject14.bin" ContentType="application/vnd.openxmlformats-officedocument.oleObject"/>
  <Override PartName="/ppt/embeddings/Microsoft_Equation11.bin" ContentType="application/vnd.openxmlformats-officedocument.oleObject"/>
  <Override PartName="/ppt/embeddings/Microsoft_Equation30.bin" ContentType="application/vnd.openxmlformats-officedocument.oleObject"/>
  <Override PartName="/ppt/embeddings/Microsoft_Equation46.bin" ContentType="application/vnd.openxmlformats-officedocument.oleObject"/>
  <Override PartName="/ppt/slides/slide39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embeddings/Microsoft_Equation29.bin" ContentType="application/vnd.openxmlformats-officedocument.oleObject"/>
  <Override PartName="/ppt/embeddings/Microsoft_Equation15.bin" ContentType="application/vnd.openxmlformats-officedocument.oleObject"/>
  <Override PartName="/ppt/embeddings/Microsoft_Equation34.bin" ContentType="application/vnd.openxmlformats-officedocument.oleObject"/>
  <Override PartName="/ppt/embeddings/Microsoft_Equation53.bin" ContentType="application/vnd.openxmlformats-officedocument.oleObject"/>
  <Override PartName="/ppt/embeddings/Microsoft_Equation20.bin" ContentType="application/vnd.openxmlformats-officedocument.oleObject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ppt/embeddings/Microsoft_Equation4.bin" ContentType="application/vnd.openxmlformats-officedocument.oleObject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embeddings/oleObject4.bin" ContentType="application/vnd.openxmlformats-officedocument.oleObject"/>
  <Override PartName="/ppt/embeddings/Microsoft_Equation19.bin" ContentType="application/vnd.openxmlformats-officedocument.oleObject"/>
  <Override PartName="/ppt/embeddings/Microsoft_Equation38.bin" ContentType="application/vnd.openxmlformats-officedocument.oleObject"/>
  <Override PartName="/ppt/embeddings/Microsoft_Equation57.bin" ContentType="application/vnd.openxmlformats-officedocument.oleObject"/>
  <Override PartName="/ppt/embeddings/Microsoft_Equation24.bin" ContentType="application/vnd.openxmlformats-officedocument.oleObject"/>
  <Override PartName="/ppt/embeddings/Microsoft_Equation43.bin" ContentType="application/vnd.openxmlformats-officedocument.oleObject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slides/slide2.xml" ContentType="application/vnd.openxmlformats-officedocument.presentationml.slide+xml"/>
  <Override PartName="/ppt/embeddings/Microsoft_Equation8.bin" ContentType="application/vnd.openxmlformats-officedocument.oleObject"/>
  <Override PartName="/ppt/slides/slide22.xml" ContentType="application/vnd.openxmlformats-officedocument.presentationml.slide+xml"/>
  <Override PartName="/ppt/embeddings/oleObject8.bin" ContentType="application/vnd.openxmlformats-officedocument.oleObject"/>
  <Override PartName="/ppt/embeddings/Microsoft_Equation26.bin" ContentType="application/vnd.openxmlformats-officedocument.oleObject"/>
  <Override PartName="/ppt/embeddings/oleObject15.bin" ContentType="application/vnd.openxmlformats-officedocument.oleObject"/>
  <Override PartName="/ppt/embeddings/Microsoft_Equation12.bin" ContentType="application/vnd.openxmlformats-officedocument.oleObject"/>
  <Override PartName="/ppt/embeddings/Microsoft_Equation31.bin" ContentType="application/vnd.openxmlformats-officedocument.oleObject"/>
  <Override PartName="/ppt/embeddings/Microsoft_Equation50.bin" ContentType="application/vnd.openxmlformats-officedocument.oleObject"/>
  <Override PartName="/ppt/embeddings/Microsoft_Equation47.bin" ContentType="application/vnd.openxmlformats-officedocument.oleObject"/>
  <Default Extension="pict" ContentType="image/pict"/>
  <Override PartName="/ppt/slides/slide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embeddings/Microsoft_Equation1.bin" ContentType="application/vnd.openxmlformats-officedocument.oleObject"/>
  <Override PartName="/ppt/embeddings/oleObject1.bin" ContentType="application/vnd.openxmlformats-officedocument.oleObject"/>
  <Override PartName="/ppt/embeddings/Microsoft_Equation16.bin" ContentType="application/vnd.openxmlformats-officedocument.oleObject"/>
  <Override PartName="/ppt/embeddings/Microsoft_Equation35.bin" ContentType="application/vnd.openxmlformats-officedocument.oleObject"/>
  <Override PartName="/ppt/embeddings/Microsoft_Equation54.bin" ContentType="application/vnd.openxmlformats-officedocument.oleObject"/>
  <Default Extension="png" ContentType="image/png"/>
  <Override PartName="/ppt/embeddings/Microsoft_Equation40.bin" ContentType="application/vnd.openxmlformats-officedocument.oleObject"/>
  <Override PartName="/ppt/embeddings/Microsoft_Equation21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61" r:id="rId3"/>
    <p:sldId id="314" r:id="rId4"/>
    <p:sldId id="266" r:id="rId5"/>
    <p:sldId id="280" r:id="rId6"/>
    <p:sldId id="289" r:id="rId7"/>
    <p:sldId id="273" r:id="rId8"/>
    <p:sldId id="328" r:id="rId9"/>
    <p:sldId id="333" r:id="rId10"/>
    <p:sldId id="334" r:id="rId11"/>
    <p:sldId id="335" r:id="rId12"/>
    <p:sldId id="337" r:id="rId13"/>
    <p:sldId id="338" r:id="rId14"/>
    <p:sldId id="339" r:id="rId15"/>
    <p:sldId id="340" r:id="rId16"/>
    <p:sldId id="341" r:id="rId17"/>
    <p:sldId id="342" r:id="rId18"/>
    <p:sldId id="343" r:id="rId19"/>
    <p:sldId id="344" r:id="rId20"/>
    <p:sldId id="345" r:id="rId21"/>
    <p:sldId id="347" r:id="rId22"/>
    <p:sldId id="349" r:id="rId23"/>
    <p:sldId id="350" r:id="rId24"/>
    <p:sldId id="371" r:id="rId25"/>
    <p:sldId id="352" r:id="rId26"/>
    <p:sldId id="353" r:id="rId27"/>
    <p:sldId id="354" r:id="rId28"/>
    <p:sldId id="355" r:id="rId29"/>
    <p:sldId id="356" r:id="rId30"/>
    <p:sldId id="357" r:id="rId31"/>
    <p:sldId id="361" r:id="rId32"/>
    <p:sldId id="362" r:id="rId33"/>
    <p:sldId id="363" r:id="rId34"/>
    <p:sldId id="364" r:id="rId35"/>
    <p:sldId id="365" r:id="rId36"/>
    <p:sldId id="366" r:id="rId37"/>
    <p:sldId id="367" r:id="rId38"/>
    <p:sldId id="368" r:id="rId39"/>
    <p:sldId id="369" r:id="rId40"/>
    <p:sldId id="370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09" d="100"/>
          <a:sy n="109" d="100"/>
        </p:scale>
        <p:origin x="-8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pict"/><Relationship Id="rId2" Type="http://schemas.openxmlformats.org/officeDocument/2006/relationships/image" Target="../media/image24.pict"/><Relationship Id="rId3" Type="http://schemas.openxmlformats.org/officeDocument/2006/relationships/image" Target="../media/image25.pict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pict"/><Relationship Id="rId2" Type="http://schemas.openxmlformats.org/officeDocument/2006/relationships/image" Target="../media/image27.pict"/><Relationship Id="rId3" Type="http://schemas.openxmlformats.org/officeDocument/2006/relationships/image" Target="../media/image28.pict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pict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pict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pict"/><Relationship Id="rId2" Type="http://schemas.openxmlformats.org/officeDocument/2006/relationships/image" Target="../media/image32.pict"/><Relationship Id="rId3" Type="http://schemas.openxmlformats.org/officeDocument/2006/relationships/image" Target="../media/image33.pict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ict"/><Relationship Id="rId4" Type="http://schemas.openxmlformats.org/officeDocument/2006/relationships/image" Target="../media/image35.pict"/><Relationship Id="rId5" Type="http://schemas.openxmlformats.org/officeDocument/2006/relationships/image" Target="../media/image36.pict"/><Relationship Id="rId1" Type="http://schemas.openxmlformats.org/officeDocument/2006/relationships/image" Target="../media/image31.pict"/><Relationship Id="rId2" Type="http://schemas.openxmlformats.org/officeDocument/2006/relationships/image" Target="../media/image34.pict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ict"/><Relationship Id="rId4" Type="http://schemas.openxmlformats.org/officeDocument/2006/relationships/image" Target="../media/image40.pict"/><Relationship Id="rId5" Type="http://schemas.openxmlformats.org/officeDocument/2006/relationships/image" Target="../media/image41.pict"/><Relationship Id="rId1" Type="http://schemas.openxmlformats.org/officeDocument/2006/relationships/image" Target="../media/image37.pict"/><Relationship Id="rId2" Type="http://schemas.openxmlformats.org/officeDocument/2006/relationships/image" Target="../media/image38.pict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ict"/><Relationship Id="rId4" Type="http://schemas.openxmlformats.org/officeDocument/2006/relationships/image" Target="../media/image45.pict"/><Relationship Id="rId1" Type="http://schemas.openxmlformats.org/officeDocument/2006/relationships/image" Target="../media/image31.pict"/><Relationship Id="rId2" Type="http://schemas.openxmlformats.org/officeDocument/2006/relationships/image" Target="../media/image43.pict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pict"/><Relationship Id="rId2" Type="http://schemas.openxmlformats.org/officeDocument/2006/relationships/image" Target="../media/image47.pict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ict"/><Relationship Id="rId2" Type="http://schemas.openxmlformats.org/officeDocument/2006/relationships/image" Target="../media/image4.pict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pict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ict"/><Relationship Id="rId4" Type="http://schemas.openxmlformats.org/officeDocument/2006/relationships/image" Target="../media/image52.pict"/><Relationship Id="rId1" Type="http://schemas.openxmlformats.org/officeDocument/2006/relationships/image" Target="../media/image50.pict"/><Relationship Id="rId2" Type="http://schemas.openxmlformats.org/officeDocument/2006/relationships/image" Target="../media/image40.pict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pict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png"/><Relationship Id="rId2" Type="http://schemas.openxmlformats.org/officeDocument/2006/relationships/image" Target="../media/image55.wmf"/><Relationship Id="rId3" Type="http://schemas.openxmlformats.org/officeDocument/2006/relationships/image" Target="../media/image56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png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png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png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png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png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ict"/><Relationship Id="rId2" Type="http://schemas.openxmlformats.org/officeDocument/2006/relationships/image" Target="../media/image6.pict"/><Relationship Id="rId3" Type="http://schemas.openxmlformats.org/officeDocument/2006/relationships/image" Target="../media/image7.pict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png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png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png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png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png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png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png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png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ict"/><Relationship Id="rId2" Type="http://schemas.openxmlformats.org/officeDocument/2006/relationships/image" Target="../media/image9.pict"/><Relationship Id="rId3" Type="http://schemas.openxmlformats.org/officeDocument/2006/relationships/image" Target="../media/image10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ict"/><Relationship Id="rId2" Type="http://schemas.openxmlformats.org/officeDocument/2006/relationships/image" Target="../media/image12.pict"/><Relationship Id="rId3" Type="http://schemas.openxmlformats.org/officeDocument/2006/relationships/image" Target="../media/image13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ict"/><Relationship Id="rId2" Type="http://schemas.openxmlformats.org/officeDocument/2006/relationships/image" Target="../media/image15.pict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ict"/><Relationship Id="rId2" Type="http://schemas.openxmlformats.org/officeDocument/2006/relationships/image" Target="../media/image17.pict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ict"/><Relationship Id="rId2" Type="http://schemas.openxmlformats.org/officeDocument/2006/relationships/image" Target="../media/image19.pict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ict"/><Relationship Id="rId2" Type="http://schemas.openxmlformats.org/officeDocument/2006/relationships/image" Target="../media/image21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8E616-8BCC-A04F-87FD-B1D9AF3CF18F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B9D18-9A43-014E-B524-B9442548C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9.bin"/><Relationship Id="rId4" Type="http://schemas.openxmlformats.org/officeDocument/2006/relationships/oleObject" Target="../embeddings/Microsoft_Equation20.bin"/><Relationship Id="rId5" Type="http://schemas.openxmlformats.org/officeDocument/2006/relationships/image" Target="../media/image22.png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1.bin"/><Relationship Id="rId4" Type="http://schemas.openxmlformats.org/officeDocument/2006/relationships/oleObject" Target="../embeddings/Microsoft_Equation22.bin"/><Relationship Id="rId5" Type="http://schemas.openxmlformats.org/officeDocument/2006/relationships/oleObject" Target="../embeddings/Microsoft_Equation23.bin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4.bin"/><Relationship Id="rId4" Type="http://schemas.openxmlformats.org/officeDocument/2006/relationships/oleObject" Target="../embeddings/Microsoft_Equation25.bin"/><Relationship Id="rId5" Type="http://schemas.openxmlformats.org/officeDocument/2006/relationships/oleObject" Target="../embeddings/Microsoft_Equation26.bin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27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2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9.bin"/><Relationship Id="rId4" Type="http://schemas.openxmlformats.org/officeDocument/2006/relationships/oleObject" Target="../embeddings/Microsoft_Equation30.bin"/><Relationship Id="rId5" Type="http://schemas.openxmlformats.org/officeDocument/2006/relationships/oleObject" Target="../embeddings/Microsoft_Equation31.bin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32.bin"/><Relationship Id="rId4" Type="http://schemas.openxmlformats.org/officeDocument/2006/relationships/oleObject" Target="../embeddings/Microsoft_Equation33.bin"/><Relationship Id="rId5" Type="http://schemas.openxmlformats.org/officeDocument/2006/relationships/oleObject" Target="../embeddings/Microsoft_Equation34.bin"/><Relationship Id="rId6" Type="http://schemas.openxmlformats.org/officeDocument/2006/relationships/oleObject" Target="../embeddings/Microsoft_Equation35.bin"/><Relationship Id="rId7" Type="http://schemas.openxmlformats.org/officeDocument/2006/relationships/oleObject" Target="../embeddings/Microsoft_Equation36.bin"/><Relationship Id="rId8" Type="http://schemas.openxmlformats.org/officeDocument/2006/relationships/oleObject" Target="../embeddings/Microsoft_Equation37.bin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38.bin"/><Relationship Id="rId4" Type="http://schemas.openxmlformats.org/officeDocument/2006/relationships/oleObject" Target="../embeddings/Microsoft_Equation39.bin"/><Relationship Id="rId5" Type="http://schemas.openxmlformats.org/officeDocument/2006/relationships/image" Target="../media/image42.png"/><Relationship Id="rId6" Type="http://schemas.openxmlformats.org/officeDocument/2006/relationships/oleObject" Target="../embeddings/Microsoft_Equation40.bin"/><Relationship Id="rId7" Type="http://schemas.openxmlformats.org/officeDocument/2006/relationships/oleObject" Target="../embeddings/Microsoft_Equation41.bin"/><Relationship Id="rId8" Type="http://schemas.openxmlformats.org/officeDocument/2006/relationships/oleObject" Target="../embeddings/Microsoft_Equation42.bin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43.bin"/><Relationship Id="rId4" Type="http://schemas.openxmlformats.org/officeDocument/2006/relationships/oleObject" Target="../embeddings/Microsoft_Equation44.bin"/><Relationship Id="rId5" Type="http://schemas.openxmlformats.org/officeDocument/2006/relationships/oleObject" Target="../embeddings/Microsoft_Equation45.bin"/><Relationship Id="rId6" Type="http://schemas.openxmlformats.org/officeDocument/2006/relationships/oleObject" Target="../embeddings/Microsoft_Equation46.bin"/><Relationship Id="rId1" Type="http://schemas.openxmlformats.org/officeDocument/2006/relationships/vmlDrawing" Target="../drawings/vmlDrawing17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47.bin"/><Relationship Id="rId4" Type="http://schemas.openxmlformats.org/officeDocument/2006/relationships/oleObject" Target="../embeddings/Microsoft_Equation48.bin"/><Relationship Id="rId1" Type="http://schemas.openxmlformats.org/officeDocument/2006/relationships/vmlDrawing" Target="../drawings/vmlDrawing18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4" Type="http://schemas.openxmlformats.org/officeDocument/2006/relationships/oleObject" Target="../embeddings/Microsoft_Equation49.bin"/><Relationship Id="rId1" Type="http://schemas.openxmlformats.org/officeDocument/2006/relationships/vmlDrawing" Target="../drawings/vmlDrawing19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4" Type="http://schemas.openxmlformats.org/officeDocument/2006/relationships/oleObject" Target="../embeddings/Microsoft_Equation50.bin"/><Relationship Id="rId1" Type="http://schemas.openxmlformats.org/officeDocument/2006/relationships/vmlDrawing" Target="../drawings/vmlDrawing20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51.bin"/><Relationship Id="rId4" Type="http://schemas.openxmlformats.org/officeDocument/2006/relationships/oleObject" Target="../embeddings/Microsoft_Equation52.bin"/><Relationship Id="rId5" Type="http://schemas.openxmlformats.org/officeDocument/2006/relationships/oleObject" Target="../embeddings/Microsoft_Equation53.bin"/><Relationship Id="rId6" Type="http://schemas.openxmlformats.org/officeDocument/2006/relationships/oleObject" Target="../embeddings/Microsoft_Equation54.bin"/><Relationship Id="rId1" Type="http://schemas.openxmlformats.org/officeDocument/2006/relationships/vmlDrawing" Target="../drawings/vmlDrawing21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55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Microsoft_Equation56.bin"/><Relationship Id="rId5" Type="http://schemas.openxmlformats.org/officeDocument/2006/relationships/oleObject" Target="../embeddings/Microsoft_Equation57.bin"/><Relationship Id="rId1" Type="http://schemas.openxmlformats.org/officeDocument/2006/relationships/vmlDrawing" Target="../drawings/vmlDrawing23.vml"/><Relationship Id="rId2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4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2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5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3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6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4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7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.bin"/><Relationship Id="rId4" Type="http://schemas.openxmlformats.org/officeDocument/2006/relationships/oleObject" Target="../embeddings/Microsoft_Equation3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8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6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9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7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0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8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1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9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2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0.bin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3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1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4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2.bin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5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3.bin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6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4.bin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7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4.bin"/><Relationship Id="rId4" Type="http://schemas.openxmlformats.org/officeDocument/2006/relationships/oleObject" Target="../embeddings/Microsoft_Equation5.bin"/><Relationship Id="rId5" Type="http://schemas.openxmlformats.org/officeDocument/2006/relationships/oleObject" Target="../embeddings/Microsoft_Equation6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8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7.bin"/><Relationship Id="rId4" Type="http://schemas.openxmlformats.org/officeDocument/2006/relationships/oleObject" Target="../embeddings/Microsoft_Equation8.bin"/><Relationship Id="rId5" Type="http://schemas.openxmlformats.org/officeDocument/2006/relationships/oleObject" Target="../embeddings/Microsoft_Equation9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0.bin"/><Relationship Id="rId4" Type="http://schemas.openxmlformats.org/officeDocument/2006/relationships/oleObject" Target="../embeddings/Microsoft_Equation11.bin"/><Relationship Id="rId5" Type="http://schemas.openxmlformats.org/officeDocument/2006/relationships/oleObject" Target="../embeddings/Microsoft_Equation12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3.bin"/><Relationship Id="rId4" Type="http://schemas.openxmlformats.org/officeDocument/2006/relationships/oleObject" Target="../embeddings/Microsoft_Equation14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5.bin"/><Relationship Id="rId4" Type="http://schemas.openxmlformats.org/officeDocument/2006/relationships/oleObject" Target="../embeddings/Microsoft_Equation16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7.bin"/><Relationship Id="rId4" Type="http://schemas.openxmlformats.org/officeDocument/2006/relationships/oleObject" Target="../embeddings/Microsoft_Equation18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447801"/>
            <a:ext cx="8534400" cy="215265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Lp</a:t>
            </a:r>
            <a:r>
              <a:rPr lang="en-US" dirty="0" smtClean="0"/>
              <a:t> theory for outer measures:</a:t>
            </a:r>
            <a:br>
              <a:rPr lang="en-US" dirty="0" smtClean="0"/>
            </a:br>
            <a:r>
              <a:rPr lang="en-US" dirty="0" smtClean="0"/>
              <a:t>Application to time-frequency </a:t>
            </a:r>
            <a:r>
              <a:rPr lang="en-US" dirty="0" err="1" smtClean="0"/>
              <a:t>analzysis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Christoph</a:t>
            </a:r>
            <a:r>
              <a:rPr lang="en-US" dirty="0" smtClean="0"/>
              <a:t> Thiele</a:t>
            </a:r>
          </a:p>
          <a:p>
            <a:r>
              <a:rPr lang="en-US" dirty="0" smtClean="0"/>
              <a:t>Santander, September 2014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Degenerate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If two beta-I are equal, degenerate case.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Reduce to  </a:t>
            </a:r>
            <a:r>
              <a:rPr lang="en-US" dirty="0" err="1" smtClean="0"/>
              <a:t>pointwise</a:t>
            </a:r>
            <a:r>
              <a:rPr lang="en-US" dirty="0" smtClean="0"/>
              <a:t> product and Hilbert transf.</a:t>
            </a:r>
          </a:p>
          <a:p>
            <a:pPr>
              <a:buNone/>
            </a:pPr>
            <a:r>
              <a:rPr lang="en-US" dirty="0" smtClean="0"/>
              <a:t>We consider only one fixed non-degenerate case </a:t>
            </a:r>
            <a:endParaRPr lang="en-US" dirty="0"/>
          </a:p>
        </p:txBody>
      </p:sp>
      <p:graphicFrame>
        <p:nvGraphicFramePr>
          <p:cNvPr id="202754" name="Object 2"/>
          <p:cNvGraphicFramePr>
            <a:graphicFrameLocks noChangeAspect="1"/>
          </p:cNvGraphicFramePr>
          <p:nvPr/>
        </p:nvGraphicFramePr>
        <p:xfrm>
          <a:off x="984250" y="2478088"/>
          <a:ext cx="6734175" cy="681037"/>
        </p:xfrm>
        <a:graphic>
          <a:graphicData uri="http://schemas.openxmlformats.org/presentationml/2006/ole">
            <p:oleObj spid="_x0000_s202754" name="Equation" r:id="rId3" imgW="3530600" imgH="355600" progId="Equation.3">
              <p:embed/>
            </p:oleObj>
          </a:graphicData>
        </a:graphic>
      </p:graphicFrame>
      <p:graphicFrame>
        <p:nvGraphicFramePr>
          <p:cNvPr id="202755" name="Object 3"/>
          <p:cNvGraphicFramePr>
            <a:graphicFrameLocks noChangeAspect="1"/>
          </p:cNvGraphicFramePr>
          <p:nvPr/>
        </p:nvGraphicFramePr>
        <p:xfrm>
          <a:off x="1612900" y="3159125"/>
          <a:ext cx="5475288" cy="681038"/>
        </p:xfrm>
        <a:graphic>
          <a:graphicData uri="http://schemas.openxmlformats.org/presentationml/2006/ole">
            <p:oleObj spid="_x0000_s202755" name="Equation" r:id="rId4" imgW="2870200" imgH="355600" progId="Equation.3">
              <p:embed/>
            </p:oleObj>
          </a:graphicData>
        </a:graphic>
      </p:graphicFrame>
      <p:pic>
        <p:nvPicPr>
          <p:cNvPr id="6" name="Picture 5" descr="sixpointcirc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5181600"/>
            <a:ext cx="3086100" cy="15430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Boundedness</a:t>
            </a:r>
            <a:r>
              <a:rPr lang="en-US" dirty="0" smtClean="0"/>
              <a:t> of BHT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Theorem: Fix </a:t>
            </a:r>
            <a:r>
              <a:rPr lang="en-US" dirty="0" err="1" smtClean="0"/>
              <a:t>nondegenerate</a:t>
            </a:r>
            <a:r>
              <a:rPr lang="en-US" dirty="0" smtClean="0"/>
              <a:t> direction beta. Let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Then there is an a priori estimate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Extensions exist for </a:t>
            </a:r>
            <a:r>
              <a:rPr lang="en-US" dirty="0" err="1" smtClean="0"/>
              <a:t>p</a:t>
            </a:r>
            <a:r>
              <a:rPr lang="en-US" dirty="0" smtClean="0"/>
              <a:t>-I less than 2, but that is for some other time. 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203778" name="Object 2"/>
          <p:cNvGraphicFramePr>
            <a:graphicFrameLocks noChangeAspect="1"/>
          </p:cNvGraphicFramePr>
          <p:nvPr/>
        </p:nvGraphicFramePr>
        <p:xfrm>
          <a:off x="2884488" y="3886200"/>
          <a:ext cx="2932112" cy="850900"/>
        </p:xfrm>
        <a:graphic>
          <a:graphicData uri="http://schemas.openxmlformats.org/presentationml/2006/ole">
            <p:oleObj spid="_x0000_s203778" name="Equation" r:id="rId3" imgW="1536700" imgH="444500" progId="Equation.3">
              <p:embed/>
            </p:oleObj>
          </a:graphicData>
        </a:graphic>
      </p:graphicFrame>
      <p:graphicFrame>
        <p:nvGraphicFramePr>
          <p:cNvPr id="203779" name="Object 3"/>
          <p:cNvGraphicFramePr>
            <a:graphicFrameLocks noChangeAspect="1"/>
          </p:cNvGraphicFramePr>
          <p:nvPr/>
        </p:nvGraphicFramePr>
        <p:xfrm>
          <a:off x="5102225" y="2647950"/>
          <a:ext cx="1985963" cy="339725"/>
        </p:xfrm>
        <a:graphic>
          <a:graphicData uri="http://schemas.openxmlformats.org/presentationml/2006/ole">
            <p:oleObj spid="_x0000_s203779" name="Equation" r:id="rId4" imgW="1041400" imgH="177800" progId="Equation.3">
              <p:embed/>
            </p:oleObj>
          </a:graphicData>
        </a:graphic>
      </p:graphicFrame>
      <p:graphicFrame>
        <p:nvGraphicFramePr>
          <p:cNvPr id="203780" name="Object 4"/>
          <p:cNvGraphicFramePr>
            <a:graphicFrameLocks noChangeAspect="1"/>
          </p:cNvGraphicFramePr>
          <p:nvPr/>
        </p:nvGraphicFramePr>
        <p:xfrm>
          <a:off x="1981200" y="2441575"/>
          <a:ext cx="1938338" cy="754063"/>
        </p:xfrm>
        <a:graphic>
          <a:graphicData uri="http://schemas.openxmlformats.org/presentationml/2006/ole">
            <p:oleObj spid="_x0000_s203780" name="Equation" r:id="rId5" imgW="1016000" imgH="393700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Like CZ operators, BHT is invariant under simultaneous translation of </a:t>
            </a:r>
            <a:r>
              <a:rPr lang="en-US" dirty="0" err="1" smtClean="0"/>
              <a:t>f-i</a:t>
            </a:r>
            <a:r>
              <a:rPr lang="en-US" dirty="0" smtClean="0"/>
              <a:t> and has proper scaling under simultaneous dilation of </a:t>
            </a:r>
            <a:r>
              <a:rPr lang="en-US" dirty="0" err="1" smtClean="0"/>
              <a:t>f-i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It has additional one parameter modulation </a:t>
            </a:r>
            <a:r>
              <a:rPr lang="en-US" dirty="0" err="1" smtClean="0"/>
              <a:t>symm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This equals original BHT if alpha perpendicular to beta and (1,1,1). BHT shares symmetries with </a:t>
            </a:r>
          </a:p>
        </p:txBody>
      </p:sp>
      <p:graphicFrame>
        <p:nvGraphicFramePr>
          <p:cNvPr id="205826" name="Object 2"/>
          <p:cNvGraphicFramePr>
            <a:graphicFrameLocks noChangeAspect="1"/>
          </p:cNvGraphicFramePr>
          <p:nvPr/>
        </p:nvGraphicFramePr>
        <p:xfrm>
          <a:off x="3352800" y="3581400"/>
          <a:ext cx="2228850" cy="438150"/>
        </p:xfrm>
        <a:graphic>
          <a:graphicData uri="http://schemas.openxmlformats.org/presentationml/2006/ole">
            <p:oleObj spid="_x0000_s205826" name="Equation" r:id="rId3" imgW="1168400" imgH="228600" progId="Equation.3">
              <p:embed/>
            </p:oleObj>
          </a:graphicData>
        </a:graphic>
      </p:graphicFrame>
      <p:graphicFrame>
        <p:nvGraphicFramePr>
          <p:cNvPr id="205827" name="Object 3"/>
          <p:cNvGraphicFramePr>
            <a:graphicFrameLocks noChangeAspect="1"/>
          </p:cNvGraphicFramePr>
          <p:nvPr/>
        </p:nvGraphicFramePr>
        <p:xfrm>
          <a:off x="706438" y="4279900"/>
          <a:ext cx="7556500" cy="850900"/>
        </p:xfrm>
        <a:graphic>
          <a:graphicData uri="http://schemas.openxmlformats.org/presentationml/2006/ole">
            <p:oleObj spid="_x0000_s205827" name="Equation" r:id="rId4" imgW="3962400" imgH="444500" progId="Equation.3">
              <p:embed/>
            </p:oleObj>
          </a:graphicData>
        </a:graphic>
      </p:graphicFrame>
      <p:graphicFrame>
        <p:nvGraphicFramePr>
          <p:cNvPr id="205828" name="Object 4"/>
          <p:cNvGraphicFramePr>
            <a:graphicFrameLocks noChangeAspect="1"/>
          </p:cNvGraphicFramePr>
          <p:nvPr/>
        </p:nvGraphicFramePr>
        <p:xfrm>
          <a:off x="2466975" y="6029325"/>
          <a:ext cx="4070350" cy="633413"/>
        </p:xfrm>
        <a:graphic>
          <a:graphicData uri="http://schemas.openxmlformats.org/presentationml/2006/ole">
            <p:oleObj spid="_x0000_s205828" name="Equation" r:id="rId5" imgW="2133600" imgH="330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embedding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Additional symmetry makes the upper half plane embedding inappropriate and useless.</a:t>
            </a:r>
          </a:p>
          <a:p>
            <a:pPr>
              <a:buNone/>
            </a:pPr>
            <a:r>
              <a:rPr lang="en-US" dirty="0" smtClean="0"/>
              <a:t>Need embedding map reflecting the orbit of entire symmetry group 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Phi assumed to have FT nonnegative and with small support near 0. The testing wavelets become arbitrarily high oscillating </a:t>
            </a:r>
            <a:r>
              <a:rPr lang="en-US" dirty="0" err="1" smtClean="0"/>
              <a:t>wavepacket</a:t>
            </a:r>
            <a:r>
              <a:rPr lang="en-US" dirty="0" smtClean="0"/>
              <a:t>. </a:t>
            </a:r>
            <a:endParaRPr lang="en-US" dirty="0"/>
          </a:p>
        </p:txBody>
      </p:sp>
      <p:graphicFrame>
        <p:nvGraphicFramePr>
          <p:cNvPr id="206850" name="Object 2"/>
          <p:cNvGraphicFramePr>
            <a:graphicFrameLocks noChangeAspect="1"/>
          </p:cNvGraphicFramePr>
          <p:nvPr/>
        </p:nvGraphicFramePr>
        <p:xfrm>
          <a:off x="1143000" y="3733800"/>
          <a:ext cx="6816725" cy="685800"/>
        </p:xfrm>
        <a:graphic>
          <a:graphicData uri="http://schemas.openxmlformats.org/presentationml/2006/ole">
            <p:oleObj spid="_x0000_s206850" name="Equation" r:id="rId3" imgW="2400300" imgH="24130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BHT in terms of embedded </a:t>
            </a:r>
            <a:r>
              <a:rPr lang="en-US" dirty="0" err="1" smtClean="0"/>
              <a:t>fcts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(Remark: The RHS is the bilinear Cauchy projection.)</a:t>
            </a:r>
          </a:p>
          <a:p>
            <a:pPr>
              <a:buNone/>
            </a:pPr>
            <a:r>
              <a:rPr lang="en-US" dirty="0" smtClean="0"/>
              <a:t>Two ways of proving this algebraic identity:</a:t>
            </a:r>
          </a:p>
          <a:p>
            <a:pPr marL="514350" indent="-514350">
              <a:buAutoNum type="arabicParenR"/>
            </a:pPr>
            <a:r>
              <a:rPr lang="en-US" dirty="0" smtClean="0"/>
              <a:t>Exercise in applying </a:t>
            </a:r>
            <a:r>
              <a:rPr lang="en-US" dirty="0" err="1" smtClean="0"/>
              <a:t>Plancherel</a:t>
            </a:r>
            <a:r>
              <a:rPr lang="en-US" dirty="0" smtClean="0"/>
              <a:t>,  akin to the proof of the Calderon reproducing formula.</a:t>
            </a:r>
          </a:p>
          <a:p>
            <a:pPr marL="514350" indent="-514350">
              <a:buAutoNum type="arabicParenR"/>
            </a:pPr>
            <a:r>
              <a:rPr lang="en-US" dirty="0" smtClean="0"/>
              <a:t>Checking RHS satisfies the symmetries, and noting that any form with these symmetries is a linear combination as on LHS. Prove RHS not multiple of Lambda tilde to show a not 0. </a:t>
            </a:r>
            <a:endParaRPr lang="en-US" dirty="0"/>
          </a:p>
        </p:txBody>
      </p:sp>
      <p:graphicFrame>
        <p:nvGraphicFramePr>
          <p:cNvPr id="207874" name="Object 2"/>
          <p:cNvGraphicFramePr>
            <a:graphicFrameLocks noChangeAspect="1"/>
          </p:cNvGraphicFramePr>
          <p:nvPr/>
        </p:nvGraphicFramePr>
        <p:xfrm>
          <a:off x="517525" y="1600200"/>
          <a:ext cx="7777163" cy="876300"/>
        </p:xfrm>
        <a:graphic>
          <a:graphicData uri="http://schemas.openxmlformats.org/presentationml/2006/ole">
            <p:oleObj spid="_x0000_s207874" name="Equation" r:id="rId3" imgW="407670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symmetries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By change of variables.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Translation symmetry: </a:t>
            </a:r>
            <a:r>
              <a:rPr lang="en-US" dirty="0" err="1" smtClean="0"/>
              <a:t>y</a:t>
            </a:r>
            <a:r>
              <a:rPr lang="en-US" dirty="0" smtClean="0"/>
              <a:t> to </a:t>
            </a:r>
            <a:r>
              <a:rPr lang="en-US" dirty="0" err="1" smtClean="0"/>
              <a:t>y+y</a:t>
            </a:r>
            <a:r>
              <a:rPr lang="en-US" dirty="0" smtClean="0"/>
              <a:t>’</a:t>
            </a:r>
          </a:p>
          <a:p>
            <a:pPr>
              <a:buNone/>
            </a:pPr>
            <a:r>
              <a:rPr lang="en-US" dirty="0" smtClean="0"/>
              <a:t>Modulation symmetry: </a:t>
            </a:r>
            <a:r>
              <a:rPr lang="en-US" dirty="0" err="1" smtClean="0"/>
              <a:t>eta</a:t>
            </a:r>
            <a:r>
              <a:rPr lang="en-US" dirty="0" smtClean="0"/>
              <a:t> to </a:t>
            </a:r>
            <a:r>
              <a:rPr lang="en-US" dirty="0" err="1" smtClean="0"/>
              <a:t>eta+eta</a:t>
            </a:r>
            <a:r>
              <a:rPr lang="en-US" dirty="0" smtClean="0"/>
              <a:t>’</a:t>
            </a:r>
          </a:p>
          <a:p>
            <a:pPr>
              <a:buNone/>
            </a:pPr>
            <a:r>
              <a:rPr lang="en-US" dirty="0" smtClean="0"/>
              <a:t>Dilation symmetry: </a:t>
            </a:r>
            <a:r>
              <a:rPr lang="en-US" dirty="0" err="1" smtClean="0"/>
              <a:t>t</a:t>
            </a:r>
            <a:r>
              <a:rPr lang="en-US" dirty="0" smtClean="0"/>
              <a:t> to </a:t>
            </a:r>
            <a:r>
              <a:rPr lang="en-US" dirty="0" err="1" smtClean="0"/>
              <a:t>ts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 to </a:t>
            </a:r>
            <a:r>
              <a:rPr lang="en-US" dirty="0" err="1" smtClean="0"/>
              <a:t>ys</a:t>
            </a:r>
            <a:r>
              <a:rPr lang="en-US" dirty="0" smtClean="0"/>
              <a:t>, </a:t>
            </a:r>
            <a:r>
              <a:rPr lang="en-US" dirty="0" err="1" smtClean="0"/>
              <a:t>eta</a:t>
            </a:r>
            <a:r>
              <a:rPr lang="en-US" dirty="0" smtClean="0"/>
              <a:t> to </a:t>
            </a:r>
            <a:r>
              <a:rPr lang="en-US" dirty="0" err="1" smtClean="0"/>
              <a:t>eta/s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graphicFrame>
        <p:nvGraphicFramePr>
          <p:cNvPr id="208898" name="Object 2"/>
          <p:cNvGraphicFramePr>
            <a:graphicFrameLocks noChangeAspect="1"/>
          </p:cNvGraphicFramePr>
          <p:nvPr/>
        </p:nvGraphicFramePr>
        <p:xfrm>
          <a:off x="2260600" y="2133600"/>
          <a:ext cx="4289425" cy="876300"/>
        </p:xfrm>
        <a:graphic>
          <a:graphicData uri="http://schemas.openxmlformats.org/presentationml/2006/ole">
            <p:oleObj spid="_x0000_s208898" name="Equation" r:id="rId3" imgW="2247900" imgH="457200" progId="Equation.3">
              <p:embed/>
            </p:oleObj>
          </a:graphicData>
        </a:graphic>
      </p:graphicFrame>
      <p:graphicFrame>
        <p:nvGraphicFramePr>
          <p:cNvPr id="208899" name="Object 3"/>
          <p:cNvGraphicFramePr>
            <a:graphicFrameLocks noChangeAspect="1"/>
          </p:cNvGraphicFramePr>
          <p:nvPr/>
        </p:nvGraphicFramePr>
        <p:xfrm>
          <a:off x="1662113" y="3124200"/>
          <a:ext cx="5521325" cy="544513"/>
        </p:xfrm>
        <a:graphic>
          <a:graphicData uri="http://schemas.openxmlformats.org/presentationml/2006/ole">
            <p:oleObj spid="_x0000_s208899" name="Equation" r:id="rId4" imgW="2451100" imgH="241300" progId="Equation.3">
              <p:embed/>
            </p:oleObj>
          </a:graphicData>
        </a:graphic>
      </p:graphicFrame>
      <p:graphicFrame>
        <p:nvGraphicFramePr>
          <p:cNvPr id="208900" name="Object 4"/>
          <p:cNvGraphicFramePr>
            <a:graphicFrameLocks noChangeAspect="1"/>
          </p:cNvGraphicFramePr>
          <p:nvPr/>
        </p:nvGraphicFramePr>
        <p:xfrm>
          <a:off x="8013700" y="4521200"/>
          <a:ext cx="228600" cy="401638"/>
        </p:xfrm>
        <a:graphic>
          <a:graphicData uri="http://schemas.openxmlformats.org/presentationml/2006/ole">
            <p:oleObj spid="_x0000_s208900" name="Equation" r:id="rId5" imgW="101600" imgH="177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multiple of Lambda tilde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For fixed </a:t>
            </a:r>
            <a:r>
              <a:rPr lang="en-US" dirty="0" err="1" smtClean="0"/>
              <a:t>eta,y,t</a:t>
            </a:r>
            <a:r>
              <a:rPr lang="en-US" dirty="0" smtClean="0"/>
              <a:t> we have a pairing of                     with a certain nonnegative bump. </a:t>
            </a:r>
          </a:p>
          <a:p>
            <a:pPr>
              <a:buNone/>
            </a:pPr>
            <a:r>
              <a:rPr lang="en-US" dirty="0" smtClean="0"/>
              <a:t>This bump is supported on the half space </a:t>
            </a:r>
          </a:p>
          <a:p>
            <a:pPr>
              <a:buNone/>
            </a:pPr>
            <a:r>
              <a:rPr lang="en-US" dirty="0" smtClean="0"/>
              <a:t> If                                 is supported outside this half space, then form vanishes. If supported and positive in half space, then form does not vanish.</a:t>
            </a:r>
          </a:p>
          <a:p>
            <a:pPr>
              <a:buNone/>
            </a:pPr>
            <a:r>
              <a:rPr lang="en-US" dirty="0" smtClean="0"/>
              <a:t>So form not invariant under beta-modulation.  </a:t>
            </a:r>
            <a:endParaRPr lang="en-US" dirty="0"/>
          </a:p>
        </p:txBody>
      </p:sp>
      <p:graphicFrame>
        <p:nvGraphicFramePr>
          <p:cNvPr id="208898" name="Object 2"/>
          <p:cNvGraphicFramePr>
            <a:graphicFrameLocks noChangeAspect="1"/>
          </p:cNvGraphicFramePr>
          <p:nvPr/>
        </p:nvGraphicFramePr>
        <p:xfrm>
          <a:off x="2260600" y="2133600"/>
          <a:ext cx="4289425" cy="876300"/>
        </p:xfrm>
        <a:graphic>
          <a:graphicData uri="http://schemas.openxmlformats.org/presentationml/2006/ole">
            <p:oleObj spid="_x0000_s209922" name="Equation" r:id="rId3" imgW="2247900" imgH="457200" progId="Equation.3">
              <p:embed/>
            </p:oleObj>
          </a:graphicData>
        </a:graphic>
      </p:graphicFrame>
      <p:graphicFrame>
        <p:nvGraphicFramePr>
          <p:cNvPr id="208899" name="Object 3"/>
          <p:cNvGraphicFramePr>
            <a:graphicFrameLocks noChangeAspect="1"/>
          </p:cNvGraphicFramePr>
          <p:nvPr/>
        </p:nvGraphicFramePr>
        <p:xfrm>
          <a:off x="1762125" y="1417638"/>
          <a:ext cx="5321300" cy="544512"/>
        </p:xfrm>
        <a:graphic>
          <a:graphicData uri="http://schemas.openxmlformats.org/presentationml/2006/ole">
            <p:oleObj spid="_x0000_s209923" name="Equation" r:id="rId4" imgW="2362200" imgH="241300" progId="Equation.3">
              <p:embed/>
            </p:oleObj>
          </a:graphicData>
        </a:graphic>
      </p:graphicFrame>
      <p:graphicFrame>
        <p:nvGraphicFramePr>
          <p:cNvPr id="208900" name="Object 4"/>
          <p:cNvGraphicFramePr>
            <a:graphicFrameLocks noChangeAspect="1"/>
          </p:cNvGraphicFramePr>
          <p:nvPr/>
        </p:nvGraphicFramePr>
        <p:xfrm>
          <a:off x="8013700" y="4521200"/>
          <a:ext cx="228600" cy="401638"/>
        </p:xfrm>
        <a:graphic>
          <a:graphicData uri="http://schemas.openxmlformats.org/presentationml/2006/ole">
            <p:oleObj spid="_x0000_s209924" name="Equation" r:id="rId5" imgW="101600" imgH="177800" progId="Equation.3">
              <p:embed/>
            </p:oleObj>
          </a:graphicData>
        </a:graphic>
      </p:graphicFrame>
      <p:graphicFrame>
        <p:nvGraphicFramePr>
          <p:cNvPr id="208902" name="Object 6"/>
          <p:cNvGraphicFramePr>
            <a:graphicFrameLocks noChangeAspect="1"/>
          </p:cNvGraphicFramePr>
          <p:nvPr/>
        </p:nvGraphicFramePr>
        <p:xfrm>
          <a:off x="7126288" y="3875087"/>
          <a:ext cx="1116012" cy="401638"/>
        </p:xfrm>
        <a:graphic>
          <a:graphicData uri="http://schemas.openxmlformats.org/presentationml/2006/ole">
            <p:oleObj spid="_x0000_s209926" name="Equation" r:id="rId6" imgW="495300" imgH="177800" progId="Equation.3">
              <p:embed/>
            </p:oleObj>
          </a:graphicData>
        </a:graphic>
      </p:graphicFrame>
      <p:graphicFrame>
        <p:nvGraphicFramePr>
          <p:cNvPr id="208903" name="Object 7"/>
          <p:cNvGraphicFramePr>
            <a:graphicFrameLocks noChangeAspect="1"/>
          </p:cNvGraphicFramePr>
          <p:nvPr/>
        </p:nvGraphicFramePr>
        <p:xfrm>
          <a:off x="6324600" y="3009900"/>
          <a:ext cx="2514600" cy="488950"/>
        </p:xfrm>
        <a:graphic>
          <a:graphicData uri="http://schemas.openxmlformats.org/presentationml/2006/ole">
            <p:oleObj spid="_x0000_s209927" name="Equation" r:id="rId7" imgW="1117600" imgH="215900" progId="Equation.3">
              <p:embed/>
            </p:oleObj>
          </a:graphicData>
        </a:graphic>
      </p:graphicFrame>
      <p:graphicFrame>
        <p:nvGraphicFramePr>
          <p:cNvPr id="209928" name="Object 8"/>
          <p:cNvGraphicFramePr>
            <a:graphicFrameLocks noChangeAspect="1"/>
          </p:cNvGraphicFramePr>
          <p:nvPr/>
        </p:nvGraphicFramePr>
        <p:xfrm>
          <a:off x="1003300" y="4276725"/>
          <a:ext cx="2514600" cy="488950"/>
        </p:xfrm>
        <a:graphic>
          <a:graphicData uri="http://schemas.openxmlformats.org/presentationml/2006/ole">
            <p:oleObj spid="_x0000_s209928" name="Equation" r:id="rId8" imgW="1117600" imgH="21590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Define outer measure on upper 3space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045200" y="3886200"/>
          <a:ext cx="101600" cy="190500"/>
        </p:xfrm>
        <a:graphic>
          <a:graphicData uri="http://schemas.openxmlformats.org/presentationml/2006/ole">
            <p:oleObj spid="_x0000_s210946" name="Equation" r:id="rId3" imgW="101600" imgH="190500" progId="Equation.3">
              <p:embed/>
            </p:oleObj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1981200" y="1600200"/>
          <a:ext cx="5329238" cy="411162"/>
        </p:xfrm>
        <a:graphic>
          <a:graphicData uri="http://schemas.openxmlformats.org/presentationml/2006/ole">
            <p:oleObj spid="_x0000_s210947" name="Equation" r:id="rId4" imgW="2794000" imgH="215900" progId="Equation.3">
              <p:embed/>
            </p:oleObj>
          </a:graphicData>
        </a:graphic>
      </p:graphicFrame>
      <p:pic>
        <p:nvPicPr>
          <p:cNvPr id="9" name="Content Placeholder 8" descr="3dtent.png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3098800" y="2133600"/>
            <a:ext cx="3048000" cy="2286000"/>
          </a:xfrm>
        </p:spPr>
      </p:pic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5638800" y="3595687"/>
          <a:ext cx="217487" cy="290513"/>
        </p:xfrm>
        <a:graphic>
          <a:graphicData uri="http://schemas.openxmlformats.org/presentationml/2006/ole">
            <p:oleObj spid="_x0000_s210948" name="Equation" r:id="rId6" imgW="114300" imgH="152400" progId="Equation.3">
              <p:embed/>
            </p:oleObj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3886200" y="4772025"/>
          <a:ext cx="1816100" cy="361950"/>
        </p:xfrm>
        <a:graphic>
          <a:graphicData uri="http://schemas.openxmlformats.org/presentationml/2006/ole">
            <p:oleObj spid="_x0000_s210949" name="Equation" r:id="rId7" imgW="952500" imgH="190500" progId="Equation.3">
              <p:embed/>
            </p:oleObj>
          </a:graphicData>
        </a:graphic>
      </p:graphicFrame>
      <p:graphicFrame>
        <p:nvGraphicFramePr>
          <p:cNvPr id="210950" name="Object 6"/>
          <p:cNvGraphicFramePr>
            <a:graphicFrameLocks noChangeAspect="1"/>
          </p:cNvGraphicFramePr>
          <p:nvPr/>
        </p:nvGraphicFramePr>
        <p:xfrm>
          <a:off x="2459038" y="5497513"/>
          <a:ext cx="4672012" cy="796925"/>
        </p:xfrm>
        <a:graphic>
          <a:graphicData uri="http://schemas.openxmlformats.org/presentationml/2006/ole">
            <p:oleObj spid="_x0000_s210950" name="Equation" r:id="rId8" imgW="2451100" imgH="41910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Outer triangle inequality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where</a:t>
            </a:r>
          </a:p>
        </p:txBody>
      </p:sp>
      <p:graphicFrame>
        <p:nvGraphicFramePr>
          <p:cNvPr id="211970" name="Object 2"/>
          <p:cNvGraphicFramePr>
            <a:graphicFrameLocks noChangeAspect="1"/>
          </p:cNvGraphicFramePr>
          <p:nvPr/>
        </p:nvGraphicFramePr>
        <p:xfrm>
          <a:off x="2260600" y="1905000"/>
          <a:ext cx="4289425" cy="876300"/>
        </p:xfrm>
        <a:graphic>
          <a:graphicData uri="http://schemas.openxmlformats.org/presentationml/2006/ole">
            <p:oleObj spid="_x0000_s211970" name="Equation" r:id="rId3" imgW="2247900" imgH="457200" progId="Equation.3">
              <p:embed/>
            </p:oleObj>
          </a:graphicData>
        </a:graphic>
      </p:graphicFrame>
      <p:graphicFrame>
        <p:nvGraphicFramePr>
          <p:cNvPr id="211971" name="Object 3"/>
          <p:cNvGraphicFramePr>
            <a:graphicFrameLocks noChangeAspect="1"/>
          </p:cNvGraphicFramePr>
          <p:nvPr/>
        </p:nvGraphicFramePr>
        <p:xfrm>
          <a:off x="2836863" y="2781300"/>
          <a:ext cx="3441700" cy="876300"/>
        </p:xfrm>
        <a:graphic>
          <a:graphicData uri="http://schemas.openxmlformats.org/presentationml/2006/ole">
            <p:oleObj spid="_x0000_s211971" name="Equation" r:id="rId4" imgW="1803400" imgH="457200" progId="Equation.3">
              <p:embed/>
            </p:oleObj>
          </a:graphicData>
        </a:graphic>
      </p:graphicFrame>
      <p:graphicFrame>
        <p:nvGraphicFramePr>
          <p:cNvPr id="211972" name="Object 4"/>
          <p:cNvGraphicFramePr>
            <a:graphicFrameLocks noChangeAspect="1"/>
          </p:cNvGraphicFramePr>
          <p:nvPr/>
        </p:nvGraphicFramePr>
        <p:xfrm>
          <a:off x="3678238" y="3784600"/>
          <a:ext cx="2060575" cy="461963"/>
        </p:xfrm>
        <a:graphic>
          <a:graphicData uri="http://schemas.openxmlformats.org/presentationml/2006/ole">
            <p:oleObj spid="_x0000_s211972" name="Equation" r:id="rId5" imgW="1079500" imgH="241300" progId="Equation.3">
              <p:embed/>
            </p:oleObj>
          </a:graphicData>
        </a:graphic>
      </p:graphicFrame>
      <p:graphicFrame>
        <p:nvGraphicFramePr>
          <p:cNvPr id="211973" name="Object 5"/>
          <p:cNvGraphicFramePr>
            <a:graphicFrameLocks noChangeAspect="1"/>
          </p:cNvGraphicFramePr>
          <p:nvPr/>
        </p:nvGraphicFramePr>
        <p:xfrm>
          <a:off x="2836863" y="5422900"/>
          <a:ext cx="3636962" cy="438150"/>
        </p:xfrm>
        <a:graphic>
          <a:graphicData uri="http://schemas.openxmlformats.org/presentationml/2006/ole">
            <p:oleObj spid="_x0000_s211973" name="Equation" r:id="rId6" imgW="19050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Outer </a:t>
            </a:r>
            <a:r>
              <a:rPr lang="en-US" dirty="0" err="1" smtClean="0"/>
              <a:t>Hoelder</a:t>
            </a:r>
            <a:r>
              <a:rPr lang="en-US" dirty="0" smtClean="0"/>
              <a:t> inequality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Where we need to identify appropriate sizes</a:t>
            </a:r>
          </a:p>
          <a:p>
            <a:pPr>
              <a:buNone/>
            </a:pPr>
            <a:r>
              <a:rPr lang="en-US" dirty="0" smtClean="0"/>
              <a:t>S1,S2,S3 which satisfy size-</a:t>
            </a:r>
            <a:r>
              <a:rPr lang="en-US" dirty="0" err="1" smtClean="0"/>
              <a:t>Hoelder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211972" name="Object 4"/>
          <p:cNvGraphicFramePr>
            <a:graphicFrameLocks noChangeAspect="1"/>
          </p:cNvGraphicFramePr>
          <p:nvPr/>
        </p:nvGraphicFramePr>
        <p:xfrm>
          <a:off x="1295400" y="2088355"/>
          <a:ext cx="6594475" cy="487363"/>
        </p:xfrm>
        <a:graphic>
          <a:graphicData uri="http://schemas.openxmlformats.org/presentationml/2006/ole">
            <p:oleObj spid="_x0000_s212996" name="Equation" r:id="rId3" imgW="3454400" imgH="254000" progId="Equation.3">
              <p:embed/>
            </p:oleObj>
          </a:graphicData>
        </a:graphic>
      </p:graphicFrame>
      <p:graphicFrame>
        <p:nvGraphicFramePr>
          <p:cNvPr id="211973" name="Object 5"/>
          <p:cNvGraphicFramePr>
            <a:graphicFrameLocks noChangeAspect="1"/>
          </p:cNvGraphicFramePr>
          <p:nvPr/>
        </p:nvGraphicFramePr>
        <p:xfrm>
          <a:off x="1676400" y="4191000"/>
          <a:ext cx="5334000" cy="341313"/>
        </p:xfrm>
        <a:graphic>
          <a:graphicData uri="http://schemas.openxmlformats.org/presentationml/2006/ole">
            <p:oleObj spid="_x0000_s212997" name="Equation" r:id="rId4" imgW="2794000" imgH="1778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Recall Tents (or  </a:t>
            </a:r>
            <a:r>
              <a:rPr lang="en-US" dirty="0" err="1" smtClean="0"/>
              <a:t>Carleson</a:t>
            </a:r>
            <a:r>
              <a:rPr lang="en-US" dirty="0" smtClean="0"/>
              <a:t> boxes)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X is the open upper half plane, </a:t>
            </a:r>
          </a:p>
          <a:p>
            <a:pPr>
              <a:buNone/>
            </a:pPr>
            <a:r>
              <a:rPr lang="en-US" dirty="0" smtClean="0"/>
              <a:t>generating sets are tents </a:t>
            </a:r>
            <a:r>
              <a:rPr lang="en-US" dirty="0" err="1" smtClean="0"/>
              <a:t>T(x,s</a:t>
            </a:r>
            <a:r>
              <a:rPr lang="en-US" dirty="0" smtClean="0"/>
              <a:t>) 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Define outer measure on X by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 descr="tent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6000" y="3048000"/>
            <a:ext cx="2032000" cy="1524000"/>
          </a:xfrm>
          <a:prstGeom prst="rect">
            <a:avLst/>
          </a:prstGeom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509963" y="5602288"/>
          <a:ext cx="2124075" cy="376237"/>
        </p:xfrm>
        <a:graphic>
          <a:graphicData uri="http://schemas.openxmlformats.org/presentationml/2006/ole">
            <p:oleObj spid="_x0000_s19458" name="Equation" r:id="rId4" imgW="863600" imgH="15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 of sizes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The </a:t>
            </a:r>
            <a:r>
              <a:rPr lang="en-US" dirty="0" err="1" smtClean="0"/>
              <a:t>j</a:t>
            </a:r>
            <a:r>
              <a:rPr lang="en-US" dirty="0" smtClean="0"/>
              <a:t>-size is a sum of L2 and </a:t>
            </a:r>
            <a:r>
              <a:rPr lang="en-US" dirty="0" err="1" smtClean="0"/>
              <a:t>Linfty</a:t>
            </a:r>
            <a:r>
              <a:rPr lang="en-US" dirty="0" smtClean="0"/>
              <a:t> average. The L2 is taken outside an exceptional region A-</a:t>
            </a:r>
            <a:r>
              <a:rPr lang="en-US" dirty="0" err="1" smtClean="0"/>
              <a:t>j</a:t>
            </a:r>
            <a:r>
              <a:rPr lang="en-US" dirty="0" smtClean="0"/>
              <a:t>. The three exceptional regions are disjoint.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5" name="Picture 4" descr="3dtriplet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4572000"/>
            <a:ext cx="2438400" cy="1828800"/>
          </a:xfrm>
          <a:prstGeom prst="rect">
            <a:avLst/>
          </a:prstGeom>
        </p:spPr>
      </p:pic>
      <p:graphicFrame>
        <p:nvGraphicFramePr>
          <p:cNvPr id="214019" name="Object 3"/>
          <p:cNvGraphicFramePr>
            <a:graphicFrameLocks noChangeAspect="1"/>
          </p:cNvGraphicFramePr>
          <p:nvPr/>
        </p:nvGraphicFramePr>
        <p:xfrm>
          <a:off x="457200" y="3243262"/>
          <a:ext cx="8496300" cy="1038225"/>
        </p:xfrm>
        <a:graphic>
          <a:graphicData uri="http://schemas.openxmlformats.org/presentationml/2006/ole">
            <p:oleObj spid="_x0000_s214019" name="Equation" r:id="rId4" imgW="4457700" imgH="546100" progId="Equation.3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Size-</a:t>
            </a:r>
            <a:r>
              <a:rPr lang="en-US" dirty="0" err="1" smtClean="0"/>
              <a:t>Hoelder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To prove</a:t>
            </a:r>
          </a:p>
          <a:p>
            <a:pPr>
              <a:buNone/>
            </a:pPr>
            <a:r>
              <a:rPr lang="en-US" dirty="0" smtClean="0"/>
              <a:t>We split the integral over tent on LHS into four regions: three orange regions and the rest.</a:t>
            </a:r>
          </a:p>
          <a:p>
            <a:pPr>
              <a:buNone/>
            </a:pPr>
            <a:r>
              <a:rPr lang="en-US" dirty="0" smtClean="0"/>
              <a:t>On each exceptional region we do the appropriate 2-2-infty </a:t>
            </a:r>
            <a:r>
              <a:rPr lang="en-US" dirty="0" err="1" smtClean="0"/>
              <a:t>Hoelder</a:t>
            </a:r>
            <a:r>
              <a:rPr lang="en-US" dirty="0" smtClean="0"/>
              <a:t>, since we control two functions in L2. On the rest, either of the </a:t>
            </a:r>
            <a:r>
              <a:rPr lang="en-US" dirty="0" err="1" smtClean="0"/>
              <a:t>Hoelders</a:t>
            </a:r>
            <a:r>
              <a:rPr lang="en-US" dirty="0" smtClean="0"/>
              <a:t> is OK.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5" name="Picture 4" descr="3dtriplet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5029200"/>
            <a:ext cx="2438400" cy="1828800"/>
          </a:xfrm>
          <a:prstGeom prst="rect">
            <a:avLst/>
          </a:prstGeom>
        </p:spPr>
      </p:pic>
      <p:graphicFrame>
        <p:nvGraphicFramePr>
          <p:cNvPr id="216067" name="Object 3"/>
          <p:cNvGraphicFramePr>
            <a:graphicFrameLocks noChangeAspect="1"/>
          </p:cNvGraphicFramePr>
          <p:nvPr/>
        </p:nvGraphicFramePr>
        <p:xfrm>
          <a:off x="2743200" y="1752600"/>
          <a:ext cx="5334000" cy="341313"/>
        </p:xfrm>
        <a:graphic>
          <a:graphicData uri="http://schemas.openxmlformats.org/presentationml/2006/ole">
            <p:oleObj spid="_x0000_s216067" name="Equation" r:id="rId4" imgW="2794000" imgH="177800" progId="Equation.3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outer measure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To formulate sizes precisely, express everything for F rather than G (change variables). Fix </a:t>
            </a:r>
            <a:r>
              <a:rPr lang="en-US" dirty="0" err="1" smtClean="0"/>
              <a:t>j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Tents: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Size (pick small parameter </a:t>
            </a:r>
            <a:r>
              <a:rPr lang="en-US" dirty="0" err="1" smtClean="0"/>
              <a:t>b</a:t>
            </a:r>
            <a:r>
              <a:rPr lang="en-US" dirty="0" smtClean="0"/>
              <a:t>): Note: regions A</a:t>
            </a:r>
          </a:p>
          <a:p>
            <a:pPr>
              <a:buNone/>
            </a:pPr>
            <a:r>
              <a:rPr lang="en-US" dirty="0" smtClean="0"/>
              <a:t>Will be disjoint for different </a:t>
            </a:r>
            <a:r>
              <a:rPr lang="en-US" dirty="0" err="1" smtClean="0"/>
              <a:t>j</a:t>
            </a:r>
            <a:r>
              <a:rPr lang="en-US" dirty="0" smtClean="0"/>
              <a:t> after change </a:t>
            </a:r>
            <a:r>
              <a:rPr lang="en-US" dirty="0" err="1" smtClean="0"/>
              <a:t>vrbls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218114" name="Object 2"/>
          <p:cNvGraphicFramePr>
            <a:graphicFrameLocks noChangeAspect="1"/>
          </p:cNvGraphicFramePr>
          <p:nvPr/>
        </p:nvGraphicFramePr>
        <p:xfrm>
          <a:off x="1981200" y="2827337"/>
          <a:ext cx="6910388" cy="441325"/>
        </p:xfrm>
        <a:graphic>
          <a:graphicData uri="http://schemas.openxmlformats.org/presentationml/2006/ole">
            <p:oleObj spid="_x0000_s218114" name="Equation" r:id="rId3" imgW="3378200" imgH="215900" progId="Equation.3">
              <p:embed/>
            </p:oleObj>
          </a:graphicData>
        </a:graphic>
      </p:graphicFrame>
      <p:graphicFrame>
        <p:nvGraphicFramePr>
          <p:cNvPr id="218115" name="Object 3"/>
          <p:cNvGraphicFramePr>
            <a:graphicFrameLocks noChangeAspect="1"/>
          </p:cNvGraphicFramePr>
          <p:nvPr/>
        </p:nvGraphicFramePr>
        <p:xfrm>
          <a:off x="3886200" y="3429000"/>
          <a:ext cx="1816100" cy="361950"/>
        </p:xfrm>
        <a:graphic>
          <a:graphicData uri="http://schemas.openxmlformats.org/presentationml/2006/ole">
            <p:oleObj spid="_x0000_s218115" name="Equation" r:id="rId4" imgW="952500" imgH="190500" progId="Equation.3">
              <p:embed/>
            </p:oleObj>
          </a:graphicData>
        </a:graphic>
      </p:graphicFrame>
      <p:graphicFrame>
        <p:nvGraphicFramePr>
          <p:cNvPr id="218116" name="Object 4"/>
          <p:cNvGraphicFramePr>
            <a:graphicFrameLocks noChangeAspect="1"/>
          </p:cNvGraphicFramePr>
          <p:nvPr/>
        </p:nvGraphicFramePr>
        <p:xfrm>
          <a:off x="541338" y="4953000"/>
          <a:ext cx="8350250" cy="965200"/>
        </p:xfrm>
        <a:graphic>
          <a:graphicData uri="http://schemas.openxmlformats.org/presentationml/2006/ole">
            <p:oleObj spid="_x0000_s218116" name="Equation" r:id="rId5" imgW="4381500" imgH="508000" progId="Equation.3">
              <p:embed/>
            </p:oleObj>
          </a:graphicData>
        </a:graphic>
      </p:graphicFrame>
      <p:graphicFrame>
        <p:nvGraphicFramePr>
          <p:cNvPr id="218117" name="Object 5"/>
          <p:cNvGraphicFramePr>
            <a:graphicFrameLocks noChangeAspect="1"/>
          </p:cNvGraphicFramePr>
          <p:nvPr/>
        </p:nvGraphicFramePr>
        <p:xfrm>
          <a:off x="2228850" y="6138862"/>
          <a:ext cx="5040313" cy="441325"/>
        </p:xfrm>
        <a:graphic>
          <a:graphicData uri="http://schemas.openxmlformats.org/presentationml/2006/ole">
            <p:oleObj spid="_x0000_s218117" name="Equation" r:id="rId6" imgW="2463800" imgH="215900" progId="Equation.3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embedding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After this preparation, bounds for BHT are reduced to embedding theorem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2&lt;</a:t>
            </a:r>
            <a:r>
              <a:rPr lang="en-US" dirty="0" err="1" smtClean="0"/>
              <a:t>p</a:t>
            </a:r>
            <a:r>
              <a:rPr lang="en-US" dirty="0" smtClean="0"/>
              <a:t>&lt;</a:t>
            </a:r>
            <a:r>
              <a:rPr lang="en-US" dirty="0" err="1" smtClean="0"/>
              <a:t>infty</a:t>
            </a:r>
            <a:endParaRPr lang="en-US" dirty="0"/>
          </a:p>
        </p:txBody>
      </p:sp>
      <p:graphicFrame>
        <p:nvGraphicFramePr>
          <p:cNvPr id="219138" name="Object 2"/>
          <p:cNvGraphicFramePr>
            <a:graphicFrameLocks noChangeAspect="1"/>
          </p:cNvGraphicFramePr>
          <p:nvPr/>
        </p:nvGraphicFramePr>
        <p:xfrm>
          <a:off x="2616200" y="4267200"/>
          <a:ext cx="4059238" cy="973138"/>
        </p:xfrm>
        <a:graphic>
          <a:graphicData uri="http://schemas.openxmlformats.org/presentationml/2006/ole">
            <p:oleObj spid="_x0000_s219138" name="Equation" r:id="rId3" imgW="1219200" imgH="292100" progId="Equation.3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Few comments on the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Story told by pictures…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42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21186" name="Bitmap Image" r:id="rId3" imgW="3024762" imgH="1851820" progId="">
              <p:embed/>
            </p:oleObj>
          </a:graphicData>
        </a:graphic>
      </p:graphicFrame>
      <p:graphicFrame>
        <p:nvGraphicFramePr>
          <p:cNvPr id="163843" name="Object 3"/>
          <p:cNvGraphicFramePr>
            <a:graphicFrameLocks noChangeAspect="1"/>
          </p:cNvGraphicFramePr>
          <p:nvPr/>
        </p:nvGraphicFramePr>
        <p:xfrm>
          <a:off x="3962400" y="152400"/>
          <a:ext cx="396875" cy="635000"/>
        </p:xfrm>
        <a:graphic>
          <a:graphicData uri="http://schemas.openxmlformats.org/presentationml/2006/ole">
            <p:oleObj spid="_x0000_s221187" name="Equation" r:id="rId4" imgW="4064000" imgH="6502400" progId="Equation.3">
              <p:embed/>
            </p:oleObj>
          </a:graphicData>
        </a:graphic>
      </p:graphicFrame>
      <p:graphicFrame>
        <p:nvGraphicFramePr>
          <p:cNvPr id="163844" name="Object 4"/>
          <p:cNvGraphicFramePr>
            <a:graphicFrameLocks noChangeAspect="1"/>
          </p:cNvGraphicFramePr>
          <p:nvPr/>
        </p:nvGraphicFramePr>
        <p:xfrm>
          <a:off x="7620000" y="2667000"/>
          <a:ext cx="490538" cy="539750"/>
        </p:xfrm>
        <a:graphic>
          <a:graphicData uri="http://schemas.openxmlformats.org/presentationml/2006/ole">
            <p:oleObj spid="_x0000_s221188" name="Equation" r:id="rId5" imgW="4064000" imgH="4470400" progId="Equation.3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866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22210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23234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24258" name="Bitmap Image" r:id="rId3" imgW="3024762" imgH="1851820" progId="">
              <p:embed/>
            </p:oleObj>
          </a:graphicData>
        </a:graphic>
      </p:graphicFrame>
      <p:sp>
        <p:nvSpPr>
          <p:cNvPr id="8397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890" name="Object 2"/>
          <p:cNvGraphicFramePr>
            <a:graphicFrameLocks noChangeAspect="1"/>
          </p:cNvGraphicFramePr>
          <p:nvPr/>
        </p:nvGraphicFramePr>
        <p:xfrm>
          <a:off x="0" y="-152400"/>
          <a:ext cx="9144000" cy="6858000"/>
        </p:xfrm>
        <a:graphic>
          <a:graphicData uri="http://schemas.openxmlformats.org/presentationml/2006/ole">
            <p:oleObj spid="_x0000_s225282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Sizes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Sp average of function on a tent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Also </a:t>
            </a:r>
            <a:r>
              <a:rPr lang="en-US" dirty="0" err="1" smtClean="0"/>
              <a:t>Sinfty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520825" y="2514600"/>
          <a:ext cx="6373813" cy="1073150"/>
        </p:xfrm>
        <a:graphic>
          <a:graphicData uri="http://schemas.openxmlformats.org/presentationml/2006/ole">
            <p:oleObj spid="_x0000_s114691" name="Equation" r:id="rId3" imgW="2413000" imgH="406400" progId="Equation.3">
              <p:embed/>
            </p:oleObj>
          </a:graphicData>
        </a:graphic>
      </p:graphicFrame>
      <p:graphicFrame>
        <p:nvGraphicFramePr>
          <p:cNvPr id="114694" name="Object 6"/>
          <p:cNvGraphicFramePr>
            <a:graphicFrameLocks noChangeAspect="1"/>
          </p:cNvGraphicFramePr>
          <p:nvPr/>
        </p:nvGraphicFramePr>
        <p:xfrm>
          <a:off x="2008188" y="5111750"/>
          <a:ext cx="5702300" cy="603250"/>
        </p:xfrm>
        <a:graphic>
          <a:graphicData uri="http://schemas.openxmlformats.org/presentationml/2006/ole">
            <p:oleObj spid="_x0000_s114694" name="Equation" r:id="rId4" imgW="21590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6914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26306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62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30402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31426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210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32450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234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33474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34498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858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35522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36546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37570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38594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Outer essential </a:t>
            </a:r>
            <a:r>
              <a:rPr lang="en-US" dirty="0" err="1" smtClean="0"/>
              <a:t>supremum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Space of functions with finite </a:t>
            </a:r>
            <a:r>
              <a:rPr lang="en-US" dirty="0" err="1" smtClean="0"/>
              <a:t>out.ess.supremum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Outer essential </a:t>
            </a:r>
            <a:r>
              <a:rPr lang="en-US" dirty="0" err="1" smtClean="0"/>
              <a:t>supremum</a:t>
            </a:r>
            <a:r>
              <a:rPr lang="en-US" dirty="0" smtClean="0"/>
              <a:t> on a subset F: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35138" y="2120900"/>
          <a:ext cx="5503862" cy="469900"/>
        </p:xfrm>
        <a:graphic>
          <a:graphicData uri="http://schemas.openxmlformats.org/presentationml/2006/ole">
            <p:oleObj spid="_x0000_s24578" name="Equation" r:id="rId3" imgW="2082800" imgH="177800" progId="Equation.3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3751263" y="3406775"/>
          <a:ext cx="1778000" cy="501650"/>
        </p:xfrm>
        <a:graphic>
          <a:graphicData uri="http://schemas.openxmlformats.org/presentationml/2006/ole">
            <p:oleObj spid="_x0000_s24580" name="Equation" r:id="rId4" imgW="673100" imgH="190500" progId="Equation.3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1735138" y="4960143"/>
          <a:ext cx="5695950" cy="442913"/>
        </p:xfrm>
        <a:graphic>
          <a:graphicData uri="http://schemas.openxmlformats.org/presentationml/2006/ole">
            <p:oleObj spid="_x0000_s24583" name="Equation" r:id="rId5" imgW="2286000" imgH="177800" progId="Equation.3">
              <p:embed/>
            </p:oleObj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39618" name="Bitmap Image" r:id="rId3" imgW="3024762" imgH="1851820" progId="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Outer </a:t>
            </a:r>
            <a:r>
              <a:rPr lang="en-US" dirty="0" err="1" smtClean="0"/>
              <a:t>Lp</a:t>
            </a:r>
            <a:r>
              <a:rPr lang="en-US" dirty="0" smtClean="0"/>
              <a:t>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Define super level measures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Define </a:t>
            </a:r>
            <a:r>
              <a:rPr lang="en-US" dirty="0" err="1" smtClean="0"/>
              <a:t>Lp</a:t>
            </a:r>
            <a:r>
              <a:rPr lang="en-US" dirty="0" smtClean="0"/>
              <a:t> norms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Also weak </a:t>
            </a:r>
            <a:r>
              <a:rPr lang="en-US" dirty="0" err="1" smtClean="0"/>
              <a:t>Lp</a:t>
            </a:r>
            <a:r>
              <a:rPr lang="en-US" dirty="0" smtClean="0"/>
              <a:t> (Lorentz space) </a:t>
            </a:r>
            <a:endParaRPr lang="en-US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771652" y="2362200"/>
          <a:ext cx="5543549" cy="489861"/>
        </p:xfrm>
        <a:graphic>
          <a:graphicData uri="http://schemas.openxmlformats.org/presentationml/2006/ole">
            <p:oleObj spid="_x0000_s43010" name="Equation" r:id="rId3" imgW="2298700" imgH="203200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519238" y="3429000"/>
          <a:ext cx="6137275" cy="1106488"/>
        </p:xfrm>
        <a:graphic>
          <a:graphicData uri="http://schemas.openxmlformats.org/presentationml/2006/ole">
            <p:oleObj spid="_x0000_s43011" name="Equation" r:id="rId4" imgW="2324100" imgH="419100" progId="Equation.3">
              <p:embed/>
            </p:oleObj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2089150" y="5250656"/>
          <a:ext cx="4997450" cy="636588"/>
        </p:xfrm>
        <a:graphic>
          <a:graphicData uri="http://schemas.openxmlformats.org/presentationml/2006/ole">
            <p:oleObj spid="_x0000_s43017" name="Equation" r:id="rId5" imgW="1892300" imgH="2413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Embedding theorems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Thm</a:t>
            </a:r>
            <a:r>
              <a:rPr lang="en-US" dirty="0" smtClean="0"/>
              <a:t>: Define for fixed Schwartz function </a:t>
            </a:r>
            <a:r>
              <a:rPr lang="en-US" dirty="0" err="1" smtClean="0">
                <a:latin typeface="Lucida Grande"/>
                <a:ea typeface="Lucida Grande"/>
                <a:cs typeface="Lucida Grande"/>
              </a:rPr>
              <a:t>ϕ</a:t>
            </a:r>
            <a:r>
              <a:rPr lang="en-US" dirty="0" smtClean="0">
                <a:latin typeface="Lucida Grande"/>
                <a:ea typeface="Lucida Grande"/>
                <a:cs typeface="Lucida Grande"/>
              </a:rPr>
              <a:t> </a:t>
            </a:r>
            <a:r>
              <a:rPr lang="en-US" dirty="0" smtClean="0"/>
              <a:t>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Then we have: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If  </a:t>
            </a:r>
            <a:r>
              <a:rPr lang="en-US" dirty="0" err="1" smtClean="0"/>
              <a:t>φ</a:t>
            </a:r>
            <a:r>
              <a:rPr lang="en-US" dirty="0" smtClean="0"/>
              <a:t>  has integral zero:        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911350" y="2517776"/>
          <a:ext cx="5116513" cy="531812"/>
        </p:xfrm>
        <a:graphic>
          <a:graphicData uri="http://schemas.openxmlformats.org/presentationml/2006/ole">
            <p:oleObj spid="_x0000_s79874" name="Equation" r:id="rId3" imgW="2324100" imgH="241300" progId="Equation.3">
              <p:embed/>
            </p:oleObj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4948238" y="4038600"/>
          <a:ext cx="3719512" cy="631825"/>
        </p:xfrm>
        <a:graphic>
          <a:graphicData uri="http://schemas.openxmlformats.org/presentationml/2006/ole">
            <p:oleObj spid="_x0000_s79875" name="Equation" r:id="rId4" imgW="1562100" imgH="266700" progId="Equation.3">
              <p:embed/>
            </p:oleObj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4948238" y="5181600"/>
          <a:ext cx="3670300" cy="630238"/>
        </p:xfrm>
        <a:graphic>
          <a:graphicData uri="http://schemas.openxmlformats.org/presentationml/2006/ole">
            <p:oleObj spid="_x0000_s79876" name="Equation" r:id="rId5" imgW="1549400" imgH="2667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Paraproduct</a:t>
            </a:r>
            <a:r>
              <a:rPr lang="en-US" dirty="0" smtClean="0"/>
              <a:t> estimates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two phi-I with mean 0 and one with mean 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Hoelder</a:t>
            </a:r>
            <a:r>
              <a:rPr lang="en-US" dirty="0" smtClean="0"/>
              <a:t> with two </a:t>
            </a:r>
            <a:r>
              <a:rPr lang="en-US" dirty="0" err="1" smtClean="0"/>
              <a:t>qi</a:t>
            </a:r>
            <a:r>
              <a:rPr lang="en-US" dirty="0" smtClean="0"/>
              <a:t> equal 2 and one equal </a:t>
            </a:r>
            <a:r>
              <a:rPr lang="en-US" dirty="0" err="1" smtClean="0"/>
              <a:t>infty</a:t>
            </a:r>
            <a:endParaRPr lang="en-US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2057400" y="2286000"/>
          <a:ext cx="4876800" cy="889000"/>
        </p:xfrm>
        <a:graphic>
          <a:graphicData uri="http://schemas.openxmlformats.org/presentationml/2006/ole">
            <p:oleObj spid="_x0000_s32770" name="Equation" r:id="rId3" imgW="2438400" imgH="444500" progId="Equation.3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06375" y="4406900"/>
          <a:ext cx="8582025" cy="1016000"/>
        </p:xfrm>
        <a:graphic>
          <a:graphicData uri="http://schemas.openxmlformats.org/presentationml/2006/ole">
            <p:oleObj spid="_x0000_s32771" name="Equation" r:id="rId4" imgW="4292600" imgH="50800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Lerner’s sparse operator estimates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two phi-I with mean 1 and some 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Hoelder</a:t>
            </a:r>
            <a:r>
              <a:rPr lang="en-US" dirty="0" smtClean="0"/>
              <a:t> with two </a:t>
            </a:r>
            <a:r>
              <a:rPr lang="en-US" dirty="0" err="1" smtClean="0"/>
              <a:t>qi</a:t>
            </a:r>
            <a:r>
              <a:rPr lang="en-US" dirty="0" smtClean="0"/>
              <a:t> equal </a:t>
            </a:r>
            <a:r>
              <a:rPr lang="en-US" dirty="0" err="1" smtClean="0"/>
              <a:t>infty</a:t>
            </a:r>
            <a:r>
              <a:rPr lang="en-US" dirty="0" smtClean="0"/>
              <a:t> and one equal 1</a:t>
            </a:r>
            <a:endParaRPr lang="en-US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752600" y="2286000"/>
          <a:ext cx="5486400" cy="889000"/>
        </p:xfrm>
        <a:graphic>
          <a:graphicData uri="http://schemas.openxmlformats.org/presentationml/2006/ole">
            <p:oleObj spid="_x0000_s196610" name="Equation" r:id="rId3" imgW="2743200" imgH="444500" progId="Equation.3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42888" y="4419600"/>
          <a:ext cx="8667750" cy="882650"/>
        </p:xfrm>
        <a:graphic>
          <a:graphicData uri="http://schemas.openxmlformats.org/presentationml/2006/ole">
            <p:oleObj spid="_x0000_s196611" name="Equation" r:id="rId4" imgW="4864100" imgH="49530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Bilinear Hilbert transform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Consider  vector</a:t>
            </a:r>
          </a:p>
          <a:p>
            <a:pPr>
              <a:buNone/>
            </a:pPr>
            <a:r>
              <a:rPr lang="en-US" dirty="0" smtClean="0"/>
              <a:t>Define the </a:t>
            </a:r>
            <a:r>
              <a:rPr lang="en-US" dirty="0" err="1" smtClean="0"/>
              <a:t>trilinear</a:t>
            </a:r>
            <a:r>
              <a:rPr lang="en-US" dirty="0" smtClean="0"/>
              <a:t> form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The bilinear Hilbert transform is any of the pre-dual </a:t>
            </a:r>
            <a:r>
              <a:rPr lang="en-US" smtClean="0"/>
              <a:t>bilinear operators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May assume beta nonzero. By scaling may assume it is unit length. By change of variables may assume it is perpendicular to (1,1,1).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3429000" y="1746250"/>
          <a:ext cx="1743075" cy="392113"/>
        </p:xfrm>
        <a:graphic>
          <a:graphicData uri="http://schemas.openxmlformats.org/presentationml/2006/ole">
            <p:oleObj spid="_x0000_s201730" name="Equation" r:id="rId3" imgW="914400" imgH="203200" progId="Equation.3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081213" y="2819400"/>
          <a:ext cx="4892675" cy="850900"/>
        </p:xfrm>
        <a:graphic>
          <a:graphicData uri="http://schemas.openxmlformats.org/presentationml/2006/ole">
            <p:oleObj spid="_x0000_s201731" name="Equation" r:id="rId4" imgW="2565400" imgH="44450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2948</TotalTime>
  <Words>779</Words>
  <Application>Microsoft Macintosh PowerPoint</Application>
  <PresentationFormat>On-screen Show (4:3)</PresentationFormat>
  <Paragraphs>153</Paragraphs>
  <Slides>40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3" baseType="lpstr">
      <vt:lpstr>Office Theme</vt:lpstr>
      <vt:lpstr>Equation</vt:lpstr>
      <vt:lpstr>Bitmap Image</vt:lpstr>
      <vt:lpstr>Lp theory for outer measures: Application to time-frequency analzysis </vt:lpstr>
      <vt:lpstr>Recall Tents (or  Carleson boxes)</vt:lpstr>
      <vt:lpstr> Sizes</vt:lpstr>
      <vt:lpstr>Outer essential supremum</vt:lpstr>
      <vt:lpstr>Outer Lp spaces</vt:lpstr>
      <vt:lpstr>Embedding theorems</vt:lpstr>
      <vt:lpstr>Paraproduct estimates</vt:lpstr>
      <vt:lpstr>Lerner’s sparse operator estimates</vt:lpstr>
      <vt:lpstr>Bilinear Hilbert transform</vt:lpstr>
      <vt:lpstr>Degenerate case</vt:lpstr>
      <vt:lpstr>Boundedness of BHT</vt:lpstr>
      <vt:lpstr>Symmetries</vt:lpstr>
      <vt:lpstr>New embedding map</vt:lpstr>
      <vt:lpstr>BHT in terms of embedded fcts</vt:lpstr>
      <vt:lpstr>Proof of symmetries</vt:lpstr>
      <vt:lpstr>Not multiple of Lambda tilde</vt:lpstr>
      <vt:lpstr>Define outer measure on upper 3space</vt:lpstr>
      <vt:lpstr>Outer triangle inequality</vt:lpstr>
      <vt:lpstr>Outer Hoelder inequality</vt:lpstr>
      <vt:lpstr>Idea of sizes</vt:lpstr>
      <vt:lpstr>Size-Hoelder</vt:lpstr>
      <vt:lpstr>Modified outer measure space</vt:lpstr>
      <vt:lpstr>Main embedding theorem</vt:lpstr>
      <vt:lpstr>Few comments on the proof</vt:lpstr>
      <vt:lpstr>Slide 25</vt:lpstr>
      <vt:lpstr>Slide 26</vt:lpstr>
      <vt:lpstr>Slide 27</vt:lpstr>
      <vt:lpstr> 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Lp theory for outer measures and application to singular integrals</dc:title>
  <dc:creator>Staff Install</dc:creator>
  <cp:lastModifiedBy>Staff Install</cp:lastModifiedBy>
  <cp:revision>184</cp:revision>
  <dcterms:created xsi:type="dcterms:W3CDTF">2014-09-03T06:17:09Z</dcterms:created>
  <dcterms:modified xsi:type="dcterms:W3CDTF">2014-09-03T06:17:13Z</dcterms:modified>
</cp:coreProperties>
</file>