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embeddings/Microsoft_Equation5.bin" ContentType="application/vnd.openxmlformats-officedocument.oleObject"/>
  <Override PartName="/ppt/embeddings/Microsoft_Equation39.bin" ContentType="application/vnd.openxmlformats-officedocument.oleObject"/>
  <Override PartName="/ppt/embeddings/Microsoft_Equation58.bin" ContentType="application/vnd.openxmlformats-officedocument.oleObject"/>
  <Override PartName="/ppt/embeddings/Microsoft_Equation25.bin" ContentType="application/vnd.openxmlformats-officedocument.oleObject"/>
  <Override PartName="/ppt/embeddings/Microsoft_Equation44.bin" ContentType="application/vnd.openxmlformats-officedocument.oleObject"/>
  <Override PartName="/ppt/embeddings/Microsoft_Equation63.bin" ContentType="application/vnd.openxmlformats-officedocument.oleObject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embeddings/Microsoft_Equation9.bin" ContentType="application/vnd.openxmlformats-officedocument.oleObject"/>
  <Override PartName="/ppt/slides/slide23.xml" ContentType="application/vnd.openxmlformats-officedocument.presentationml.slide+xml"/>
  <Override PartName="/ppt/theme/theme1.xml" ContentType="application/vnd.openxmlformats-officedocument.theme+xml"/>
  <Override PartName="/ppt/embeddings/Microsoft_Equation27.bin" ContentType="application/vnd.openxmlformats-officedocument.oleObject"/>
  <Override PartName="/ppt/embeddings/Microsoft_Equation13.bin" ContentType="application/vnd.openxmlformats-officedocument.oleObject"/>
  <Override PartName="/ppt/embeddings/Microsoft_Equation32.bin" ContentType="application/vnd.openxmlformats-officedocument.oleObject"/>
  <Override PartName="/ppt/embeddings/Microsoft_Equation51.bin" ContentType="application/vnd.openxmlformats-officedocument.oleObject"/>
  <Override PartName="/ppt/embeddings/Microsoft_Equation48.bin" ContentType="application/vnd.openxmlformats-officedocument.oleObject"/>
  <Override PartName="/ppt/slideLayouts/slideLayout10.xml" ContentType="application/vnd.openxmlformats-officedocument.presentationml.slideLayout+xml"/>
  <Override PartName="/ppt/embeddings/Microsoft_Equation67.bin" ContentType="application/vnd.openxmlformats-officedocument.oleObject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embeddings/Microsoft_Equation2.bin" ContentType="application/vnd.openxmlformats-officedocument.oleObject"/>
  <Override PartName="/ppt/embeddings/Microsoft_Equation17.bin" ContentType="application/vnd.openxmlformats-officedocument.oleObject"/>
  <Override PartName="/ppt/embeddings/Microsoft_Equation36.bin" ContentType="application/vnd.openxmlformats-officedocument.oleObject"/>
  <Override PartName="/ppt/embeddings/Microsoft_Equation55.bin" ContentType="application/vnd.openxmlformats-officedocument.oleObject"/>
  <Override PartName="/ppt/embeddings/Microsoft_Equation22.bin" ContentType="application/vnd.openxmlformats-officedocument.oleObject"/>
  <Override PartName="/ppt/embeddings/Microsoft_Equation41.bin" ContentType="application/vnd.openxmlformats-officedocument.oleObject"/>
  <Override PartName="/ppt/embeddings/Microsoft_Equation60.bin" ContentType="application/vnd.openxmlformats-officedocument.oleObject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embeddings/Microsoft_Equation6.bin" ContentType="application/vnd.openxmlformats-officedocument.oleObject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embeddings/Microsoft_Equation59.bin" ContentType="application/vnd.openxmlformats-officedocument.oleObject"/>
  <Override PartName="/ppt/embeddings/Microsoft_Equation10.bin" ContentType="application/vnd.openxmlformats-officedocument.oleObject"/>
  <Override PartName="/ppt/embeddings/Microsoft_Equation45.bin" ContentType="application/vnd.openxmlformats-officedocument.oleObject"/>
  <Override PartName="/ppt/embeddings/Microsoft_Equation64.bin" ContentType="application/vnd.openxmlformats-officedocument.oleObject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embeddings/Microsoft_Equation28.bin" ContentType="application/vnd.openxmlformats-officedocument.oleObject"/>
  <Override PartName="/ppt/embeddings/Microsoft_Equation14.bin" ContentType="application/vnd.openxmlformats-officedocument.oleObject"/>
  <Override PartName="/ppt/embeddings/Microsoft_Equation33.bin" ContentType="application/vnd.openxmlformats-officedocument.oleObject"/>
  <Override PartName="/ppt/embeddings/Microsoft_Equation52.bin" ContentType="application/vnd.openxmlformats-officedocument.oleObject"/>
  <Override PartName="/ppt/embeddings/Microsoft_Equation49.bin" ContentType="application/vnd.openxmlformats-officedocument.oleObject"/>
  <Override PartName="/ppt/slideLayouts/slideLayout11.xml" ContentType="application/vnd.openxmlformats-officedocument.presentationml.slideLayout+xml"/>
  <Override PartName="/ppt/embeddings/Microsoft_Equation68.bin" ContentType="application/vnd.openxmlformats-officedocument.oleObject"/>
  <Override PartName="/docProps/core.xml" ContentType="application/vnd.openxmlformats-package.core-properties+xml"/>
  <Default Extension="jpeg" ContentType="image/jpeg"/>
  <Default Extension="vml" ContentType="application/vnd.openxmlformats-officedocument.vmlDrawing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31.xml" ContentType="application/vnd.openxmlformats-officedocument.presentationml.slide+xml"/>
  <Override PartName="/ppt/embeddings/Microsoft_Equation3.bin" ContentType="application/vnd.openxmlformats-officedocument.oleObject"/>
  <Override PartName="/ppt/embeddings/Microsoft_Equation18.bin" ContentType="application/vnd.openxmlformats-officedocument.oleObject"/>
  <Override PartName="/ppt/embeddings/Microsoft_Equation37.bin" ContentType="application/vnd.openxmlformats-officedocument.oleObject"/>
  <Override PartName="/ppt/embeddings/Microsoft_Equation56.bin" ContentType="application/vnd.openxmlformats-officedocument.oleObject"/>
  <Override PartName="/ppt/embeddings/Microsoft_Equation23.bin" ContentType="application/vnd.openxmlformats-officedocument.oleObject"/>
  <Override PartName="/ppt/embeddings/Microsoft_Equation42.bin" ContentType="application/vnd.openxmlformats-officedocument.oleObject"/>
  <Override PartName="/ppt/embeddings/Microsoft_Equation61.bin" ContentType="application/vnd.openxmlformats-officedocument.oleObject"/>
  <Default Extension="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embeddings/Microsoft_Equation7.bin" ContentType="application/vnd.openxmlformats-officedocument.oleObject"/>
  <Override PartName="/ppt/slides/slide21.xml" ContentType="application/vnd.openxmlformats-officedocument.presentationml.slide+xml"/>
  <Override PartName="/ppt/embeddings/Microsoft_Equation11.bin" ContentType="application/vnd.openxmlformats-officedocument.oleObject"/>
  <Override PartName="/ppt/embeddings/Microsoft_Equation30.bin" ContentType="application/vnd.openxmlformats-officedocument.oleObject"/>
  <Override PartName="/ppt/embeddings/Microsoft_Equation46.bin" ContentType="application/vnd.openxmlformats-officedocument.oleObject"/>
  <Override PartName="/ppt/embeddings/Microsoft_Equation65.bin" ContentType="application/vnd.openxmlformats-officedocument.oleObject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embeddings/Microsoft_Equation29.bin" ContentType="application/vnd.openxmlformats-officedocument.oleObject"/>
  <Override PartName="/ppt/embeddings/Microsoft_Equation15.bin" ContentType="application/vnd.openxmlformats-officedocument.oleObject"/>
  <Override PartName="/ppt/embeddings/Microsoft_Equation34.bin" ContentType="application/vnd.openxmlformats-officedocument.oleObject"/>
  <Override PartName="/ppt/embeddings/Microsoft_Equation53.bin" ContentType="application/vnd.openxmlformats-officedocument.oleObject"/>
  <Override PartName="/ppt/embeddings/Microsoft_Equation69.bin" ContentType="application/vnd.openxmlformats-officedocument.oleObject"/>
  <Override PartName="/ppt/embeddings/Microsoft_Equation20.bin" ContentType="application/vnd.openxmlformats-officedocument.oleObject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embeddings/Microsoft_Equation4.bin" ContentType="application/vnd.openxmlformats-officedocument.oleObject"/>
  <Override PartName="/docProps/app.xml" ContentType="application/vnd.openxmlformats-officedocument.extended-properties+xml"/>
  <Override PartName="/ppt/viewProps.xml" ContentType="application/vnd.openxmlformats-officedocument.presentationml.viewProps+xml"/>
  <Override PartName="/ppt/embeddings/Microsoft_Equation19.bin" ContentType="application/vnd.openxmlformats-officedocument.oleObject"/>
  <Override PartName="/ppt/embeddings/Microsoft_Equation38.bin" ContentType="application/vnd.openxmlformats-officedocument.oleObject"/>
  <Override PartName="/ppt/embeddings/Microsoft_Equation57.bin" ContentType="application/vnd.openxmlformats-officedocument.oleObject"/>
  <Override PartName="/ppt/embeddings/Microsoft_Equation24.bin" ContentType="application/vnd.openxmlformats-officedocument.oleObject"/>
  <Override PartName="/ppt/embeddings/Microsoft_Equation43.bin" ContentType="application/vnd.openxmlformats-officedocument.oleObject"/>
  <Override PartName="/ppt/embeddings/Microsoft_Equation62.bin" ContentType="application/vnd.openxmlformats-officedocument.oleObject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embeddings/Microsoft_Equation8.bin" ContentType="application/vnd.openxmlformats-officedocument.oleObject"/>
  <Override PartName="/ppt/slides/slide22.xml" ContentType="application/vnd.openxmlformats-officedocument.presentationml.slide+xml"/>
  <Override PartName="/ppt/embeddings/Microsoft_Equation26.bin" ContentType="application/vnd.openxmlformats-officedocument.oleObject"/>
  <Override PartName="/ppt/embeddings/Microsoft_Equation12.bin" ContentType="application/vnd.openxmlformats-officedocument.oleObject"/>
  <Override PartName="/ppt/embeddings/Microsoft_Equation31.bin" ContentType="application/vnd.openxmlformats-officedocument.oleObject"/>
  <Override PartName="/ppt/embeddings/Microsoft_Equation50.bin" ContentType="application/vnd.openxmlformats-officedocument.oleObject"/>
  <Override PartName="/ppt/embeddings/Microsoft_Equation47.bin" ContentType="application/vnd.openxmlformats-officedocument.oleObject"/>
  <Override PartName="/ppt/embeddings/Microsoft_Equation66.bin" ContentType="application/vnd.openxmlformats-officedocument.oleObject"/>
  <Default Extension="pict" ContentType="image/pict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embeddings/Microsoft_Equation1.bin" ContentType="application/vnd.openxmlformats-officedocument.oleObject"/>
  <Override PartName="/ppt/embeddings/Microsoft_Equation16.bin" ContentType="application/vnd.openxmlformats-officedocument.oleObject"/>
  <Override PartName="/ppt/embeddings/Microsoft_Equation35.bin" ContentType="application/vnd.openxmlformats-officedocument.oleObject"/>
  <Override PartName="/ppt/embeddings/Microsoft_Equation54.bin" ContentType="application/vnd.openxmlformats-officedocument.oleObject"/>
  <Default Extension="png" ContentType="image/png"/>
  <Override PartName="/ppt/embeddings/Microsoft_Equation40.bin" ContentType="application/vnd.openxmlformats-officedocument.oleObject"/>
  <Override PartName="/ppt/embeddings/Microsoft_Equation21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61" r:id="rId3"/>
    <p:sldId id="314" r:id="rId4"/>
    <p:sldId id="266" r:id="rId5"/>
    <p:sldId id="280" r:id="rId6"/>
    <p:sldId id="289" r:id="rId7"/>
    <p:sldId id="290" r:id="rId8"/>
    <p:sldId id="299" r:id="rId9"/>
    <p:sldId id="318" r:id="rId10"/>
    <p:sldId id="300" r:id="rId11"/>
    <p:sldId id="301" r:id="rId12"/>
    <p:sldId id="302" r:id="rId13"/>
    <p:sldId id="303" r:id="rId14"/>
    <p:sldId id="319" r:id="rId15"/>
    <p:sldId id="317" r:id="rId16"/>
    <p:sldId id="321" r:id="rId17"/>
    <p:sldId id="298" r:id="rId18"/>
    <p:sldId id="316" r:id="rId19"/>
    <p:sldId id="322" r:id="rId20"/>
    <p:sldId id="323" r:id="rId21"/>
    <p:sldId id="324" r:id="rId22"/>
    <p:sldId id="325" r:id="rId23"/>
    <p:sldId id="326" r:id="rId24"/>
    <p:sldId id="273" r:id="rId25"/>
    <p:sldId id="327" r:id="rId26"/>
    <p:sldId id="304" r:id="rId27"/>
    <p:sldId id="305" r:id="rId28"/>
    <p:sldId id="306" r:id="rId29"/>
    <p:sldId id="307" r:id="rId30"/>
    <p:sldId id="308" r:id="rId31"/>
    <p:sldId id="309" r:id="rId32"/>
    <p:sldId id="311" r:id="rId33"/>
    <p:sldId id="312" r:id="rId34"/>
    <p:sldId id="310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pict"/><Relationship Id="rId2" Type="http://schemas.openxmlformats.org/officeDocument/2006/relationships/image" Target="../media/image25.pict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pict"/><Relationship Id="rId2" Type="http://schemas.openxmlformats.org/officeDocument/2006/relationships/image" Target="../media/image28.pict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pict"/><Relationship Id="rId2" Type="http://schemas.openxmlformats.org/officeDocument/2006/relationships/image" Target="../media/image30.pict"/><Relationship Id="rId3" Type="http://schemas.openxmlformats.org/officeDocument/2006/relationships/image" Target="../media/image31.pict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pict"/><Relationship Id="rId2" Type="http://schemas.openxmlformats.org/officeDocument/2006/relationships/image" Target="../media/image33.pict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pict"/><Relationship Id="rId2" Type="http://schemas.openxmlformats.org/officeDocument/2006/relationships/image" Target="../media/image35.pict"/><Relationship Id="rId3" Type="http://schemas.openxmlformats.org/officeDocument/2006/relationships/image" Target="../media/image36.pict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pict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pict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pict"/><Relationship Id="rId2" Type="http://schemas.openxmlformats.org/officeDocument/2006/relationships/image" Target="../media/image40.pict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pict"/><Relationship Id="rId2" Type="http://schemas.openxmlformats.org/officeDocument/2006/relationships/image" Target="../media/image42.pict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pict"/><Relationship Id="rId2" Type="http://schemas.openxmlformats.org/officeDocument/2006/relationships/image" Target="../media/image44.pict"/><Relationship Id="rId3" Type="http://schemas.openxmlformats.org/officeDocument/2006/relationships/image" Target="../media/image45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Relationship Id="rId2" Type="http://schemas.openxmlformats.org/officeDocument/2006/relationships/image" Target="../media/image4.pict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pict"/><Relationship Id="rId2" Type="http://schemas.openxmlformats.org/officeDocument/2006/relationships/image" Target="../media/image47.pict"/><Relationship Id="rId3" Type="http://schemas.openxmlformats.org/officeDocument/2006/relationships/image" Target="../media/image48.pict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pict"/><Relationship Id="rId2" Type="http://schemas.openxmlformats.org/officeDocument/2006/relationships/image" Target="../media/image50.pict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ict"/><Relationship Id="rId4" Type="http://schemas.openxmlformats.org/officeDocument/2006/relationships/image" Target="../media/image54.pict"/><Relationship Id="rId1" Type="http://schemas.openxmlformats.org/officeDocument/2006/relationships/image" Target="../media/image51.pict"/><Relationship Id="rId2" Type="http://schemas.openxmlformats.org/officeDocument/2006/relationships/image" Target="../media/image52.pict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pict"/><Relationship Id="rId2" Type="http://schemas.openxmlformats.org/officeDocument/2006/relationships/image" Target="../media/image56.pict"/><Relationship Id="rId3" Type="http://schemas.openxmlformats.org/officeDocument/2006/relationships/image" Target="../media/image57.pict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pict"/><Relationship Id="rId2" Type="http://schemas.openxmlformats.org/officeDocument/2006/relationships/image" Target="../media/image59.pict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pict"/><Relationship Id="rId2" Type="http://schemas.openxmlformats.org/officeDocument/2006/relationships/image" Target="../media/image61.pict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pict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pict"/><Relationship Id="rId2" Type="http://schemas.openxmlformats.org/officeDocument/2006/relationships/image" Target="../media/image64.pict"/><Relationship Id="rId3" Type="http://schemas.openxmlformats.org/officeDocument/2006/relationships/image" Target="../media/image65.pict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6.pict"/><Relationship Id="rId2" Type="http://schemas.openxmlformats.org/officeDocument/2006/relationships/image" Target="../media/image67.pict"/><Relationship Id="rId3" Type="http://schemas.openxmlformats.org/officeDocument/2006/relationships/image" Target="../media/image68.pict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9.pict"/><Relationship Id="rId2" Type="http://schemas.openxmlformats.org/officeDocument/2006/relationships/image" Target="../media/image70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ict"/><Relationship Id="rId2" Type="http://schemas.openxmlformats.org/officeDocument/2006/relationships/image" Target="../media/image6.pict"/><Relationship Id="rId3" Type="http://schemas.openxmlformats.org/officeDocument/2006/relationships/image" Target="../media/image7.pict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1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ict"/><Relationship Id="rId2" Type="http://schemas.openxmlformats.org/officeDocument/2006/relationships/image" Target="../media/image9.pict"/><Relationship Id="rId3" Type="http://schemas.openxmlformats.org/officeDocument/2006/relationships/image" Target="../media/image10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ict"/><Relationship Id="rId2" Type="http://schemas.openxmlformats.org/officeDocument/2006/relationships/image" Target="../media/image12.pict"/><Relationship Id="rId3" Type="http://schemas.openxmlformats.org/officeDocument/2006/relationships/image" Target="../media/image13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ict"/><Relationship Id="rId2" Type="http://schemas.openxmlformats.org/officeDocument/2006/relationships/image" Target="../media/image15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ict"/><Relationship Id="rId2" Type="http://schemas.openxmlformats.org/officeDocument/2006/relationships/image" Target="../media/image17.pict"/><Relationship Id="rId3" Type="http://schemas.openxmlformats.org/officeDocument/2006/relationships/image" Target="../media/image18.pict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ict"/><Relationship Id="rId2" Type="http://schemas.openxmlformats.org/officeDocument/2006/relationships/image" Target="../media/image20.pict"/><Relationship Id="rId3" Type="http://schemas.openxmlformats.org/officeDocument/2006/relationships/image" Target="../media/image21.pict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pict"/><Relationship Id="rId2" Type="http://schemas.openxmlformats.org/officeDocument/2006/relationships/image" Target="../media/image23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E616-8BCC-A04F-87FD-B1D9AF3CF18F}" type="datetimeFigureOut">
              <a:rPr lang="en-US" smtClean="0"/>
              <a:pPr/>
              <a:t>9/2/14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8E616-8BCC-A04F-87FD-B1D9AF3CF18F}" type="datetimeFigureOut">
              <a:rPr lang="en-US" smtClean="0"/>
              <a:pPr/>
              <a:t>9/2/14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B9D18-9A43-014E-B524-B9442548C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1.bin"/><Relationship Id="rId4" Type="http://schemas.openxmlformats.org/officeDocument/2006/relationships/oleObject" Target="../embeddings/Microsoft_Equation22.bin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3.bin"/><Relationship Id="rId4" Type="http://schemas.openxmlformats.org/officeDocument/2006/relationships/oleObject" Target="../embeddings/Microsoft_Equation24.bin"/><Relationship Id="rId5" Type="http://schemas.openxmlformats.org/officeDocument/2006/relationships/image" Target="../media/image26.png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5.bin"/><Relationship Id="rId4" Type="http://schemas.openxmlformats.org/officeDocument/2006/relationships/oleObject" Target="../embeddings/Microsoft_Equation26.bin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7.bin"/><Relationship Id="rId4" Type="http://schemas.openxmlformats.org/officeDocument/2006/relationships/oleObject" Target="../embeddings/Microsoft_Equation28.bin"/><Relationship Id="rId5" Type="http://schemas.openxmlformats.org/officeDocument/2006/relationships/oleObject" Target="../embeddings/Microsoft_Equation29.bin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0.bin"/><Relationship Id="rId4" Type="http://schemas.openxmlformats.org/officeDocument/2006/relationships/oleObject" Target="../embeddings/Microsoft_Equation31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2.bin"/><Relationship Id="rId4" Type="http://schemas.openxmlformats.org/officeDocument/2006/relationships/oleObject" Target="../embeddings/Microsoft_Equation33.bin"/><Relationship Id="rId5" Type="http://schemas.openxmlformats.org/officeDocument/2006/relationships/oleObject" Target="../embeddings/Microsoft_Equation34.bin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3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7.bin"/><Relationship Id="rId4" Type="http://schemas.openxmlformats.org/officeDocument/2006/relationships/oleObject" Target="../embeddings/Microsoft_Equation38.bin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9.bin"/><Relationship Id="rId4" Type="http://schemas.openxmlformats.org/officeDocument/2006/relationships/oleObject" Target="../embeddings/Microsoft_Equation40.bin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1.bin"/><Relationship Id="rId4" Type="http://schemas.openxmlformats.org/officeDocument/2006/relationships/oleObject" Target="../embeddings/Microsoft_Equation42.bin"/><Relationship Id="rId5" Type="http://schemas.openxmlformats.org/officeDocument/2006/relationships/oleObject" Target="../embeddings/Microsoft_Equation43.bin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4.bin"/><Relationship Id="rId4" Type="http://schemas.openxmlformats.org/officeDocument/2006/relationships/oleObject" Target="../embeddings/Microsoft_Equation45.bin"/><Relationship Id="rId5" Type="http://schemas.openxmlformats.org/officeDocument/2006/relationships/oleObject" Target="../embeddings/Microsoft_Equation46.bin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7.bin"/><Relationship Id="rId4" Type="http://schemas.openxmlformats.org/officeDocument/2006/relationships/oleObject" Target="../embeddings/Microsoft_Equation48.bin"/><Relationship Id="rId1" Type="http://schemas.openxmlformats.org/officeDocument/2006/relationships/vmlDrawing" Target="../drawings/vmlDrawing21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9.bin"/><Relationship Id="rId4" Type="http://schemas.openxmlformats.org/officeDocument/2006/relationships/oleObject" Target="../embeddings/Microsoft_Equation50.bin"/><Relationship Id="rId5" Type="http://schemas.openxmlformats.org/officeDocument/2006/relationships/oleObject" Target="../embeddings/Microsoft_Equation51.bin"/><Relationship Id="rId6" Type="http://schemas.openxmlformats.org/officeDocument/2006/relationships/oleObject" Target="../embeddings/Microsoft_Equation52.bin"/><Relationship Id="rId1" Type="http://schemas.openxmlformats.org/officeDocument/2006/relationships/vmlDrawing" Target="../drawings/vmlDrawing22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53.bin"/><Relationship Id="rId4" Type="http://schemas.openxmlformats.org/officeDocument/2006/relationships/oleObject" Target="../embeddings/Microsoft_Equation54.bin"/><Relationship Id="rId5" Type="http://schemas.openxmlformats.org/officeDocument/2006/relationships/oleObject" Target="../embeddings/Microsoft_Equation55.bin"/><Relationship Id="rId1" Type="http://schemas.openxmlformats.org/officeDocument/2006/relationships/vmlDrawing" Target="../drawings/vmlDrawing23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56.bin"/><Relationship Id="rId4" Type="http://schemas.openxmlformats.org/officeDocument/2006/relationships/oleObject" Target="../embeddings/Microsoft_Equation57.bin"/><Relationship Id="rId1" Type="http://schemas.openxmlformats.org/officeDocument/2006/relationships/vmlDrawing" Target="../drawings/vmlDrawing24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58.bin"/><Relationship Id="rId4" Type="http://schemas.openxmlformats.org/officeDocument/2006/relationships/oleObject" Target="../embeddings/Microsoft_Equation59.bin"/><Relationship Id="rId1" Type="http://schemas.openxmlformats.org/officeDocument/2006/relationships/vmlDrawing" Target="../drawings/vmlDrawing25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6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2.bin"/><Relationship Id="rId4" Type="http://schemas.openxmlformats.org/officeDocument/2006/relationships/oleObject" Target="../embeddings/Microsoft_Equation3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61.bin"/><Relationship Id="rId4" Type="http://schemas.openxmlformats.org/officeDocument/2006/relationships/oleObject" Target="../embeddings/Microsoft_Equation62.bin"/><Relationship Id="rId5" Type="http://schemas.openxmlformats.org/officeDocument/2006/relationships/oleObject" Target="../embeddings/Microsoft_Equation63.bin"/><Relationship Id="rId1" Type="http://schemas.openxmlformats.org/officeDocument/2006/relationships/vmlDrawing" Target="../drawings/vmlDrawing27.v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64.bin"/><Relationship Id="rId4" Type="http://schemas.openxmlformats.org/officeDocument/2006/relationships/oleObject" Target="../embeddings/Microsoft_Equation65.bin"/><Relationship Id="rId5" Type="http://schemas.openxmlformats.org/officeDocument/2006/relationships/oleObject" Target="../embeddings/Microsoft_Equation66.bin"/><Relationship Id="rId1" Type="http://schemas.openxmlformats.org/officeDocument/2006/relationships/vmlDrawing" Target="../drawings/vmlDrawing28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67.bin"/><Relationship Id="rId4" Type="http://schemas.openxmlformats.org/officeDocument/2006/relationships/oleObject" Target="../embeddings/Microsoft_Equation68.bin"/><Relationship Id="rId1" Type="http://schemas.openxmlformats.org/officeDocument/2006/relationships/vmlDrawing" Target="../drawings/vmlDrawing29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30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69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4.bin"/><Relationship Id="rId4" Type="http://schemas.openxmlformats.org/officeDocument/2006/relationships/oleObject" Target="../embeddings/Microsoft_Equation5.bin"/><Relationship Id="rId5" Type="http://schemas.openxmlformats.org/officeDocument/2006/relationships/oleObject" Target="../embeddings/Microsoft_Equation6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7.bin"/><Relationship Id="rId4" Type="http://schemas.openxmlformats.org/officeDocument/2006/relationships/oleObject" Target="../embeddings/Microsoft_Equation8.bin"/><Relationship Id="rId5" Type="http://schemas.openxmlformats.org/officeDocument/2006/relationships/oleObject" Target="../embeddings/Microsoft_Equation9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0.bin"/><Relationship Id="rId4" Type="http://schemas.openxmlformats.org/officeDocument/2006/relationships/oleObject" Target="../embeddings/Microsoft_Equation11.bin"/><Relationship Id="rId5" Type="http://schemas.openxmlformats.org/officeDocument/2006/relationships/oleObject" Target="../embeddings/Microsoft_Equation12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3.bin"/><Relationship Id="rId4" Type="http://schemas.openxmlformats.org/officeDocument/2006/relationships/oleObject" Target="../embeddings/Microsoft_Equation14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5.bin"/><Relationship Id="rId4" Type="http://schemas.openxmlformats.org/officeDocument/2006/relationships/oleObject" Target="../embeddings/Microsoft_Equation16.bin"/><Relationship Id="rId5" Type="http://schemas.openxmlformats.org/officeDocument/2006/relationships/oleObject" Target="../embeddings/Microsoft_Equation17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8.bin"/><Relationship Id="rId4" Type="http://schemas.openxmlformats.org/officeDocument/2006/relationships/oleObject" Target="../embeddings/Microsoft_Equation19.bin"/><Relationship Id="rId5" Type="http://schemas.openxmlformats.org/officeDocument/2006/relationships/oleObject" Target="../embeddings/Microsoft_Equation20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447801"/>
            <a:ext cx="8534400" cy="2152650"/>
          </a:xfrm>
        </p:spPr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dirty="0" err="1" smtClean="0"/>
              <a:t>Lp</a:t>
            </a:r>
            <a:r>
              <a:rPr lang="en-US" dirty="0" smtClean="0"/>
              <a:t> theory for outer measures.</a:t>
            </a:r>
            <a:br>
              <a:rPr lang="en-US" dirty="0" smtClean="0"/>
            </a:br>
            <a:r>
              <a:rPr lang="en-US" dirty="0" smtClean="0"/>
              <a:t>Application to singular </a:t>
            </a:r>
            <a:r>
              <a:rPr lang="en-US" dirty="0" err="1" smtClean="0"/>
              <a:t>integrals.II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Christoph</a:t>
            </a:r>
            <a:r>
              <a:rPr lang="en-US" dirty="0" smtClean="0"/>
              <a:t> Thiele</a:t>
            </a:r>
          </a:p>
          <a:p>
            <a:r>
              <a:rPr lang="en-US" dirty="0" smtClean="0"/>
              <a:t>Santander, September 2014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L1-Sinfty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Hardy </a:t>
            </a:r>
            <a:r>
              <a:rPr lang="en-US" dirty="0" err="1" smtClean="0"/>
              <a:t>Littlewood</a:t>
            </a:r>
            <a:r>
              <a:rPr lang="en-US" dirty="0" smtClean="0"/>
              <a:t> maximal function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There is an open set where Mf is larger than lambda. Let (xi-</a:t>
            </a:r>
            <a:r>
              <a:rPr lang="en-US" dirty="0" err="1" smtClean="0"/>
              <a:t>si,xi+si</a:t>
            </a:r>
            <a:r>
              <a:rPr lang="en-US" dirty="0" smtClean="0"/>
              <a:t>) be the collection of connected components of this set.  These are the tents. By Hardy </a:t>
            </a:r>
            <a:r>
              <a:rPr lang="en-US" dirty="0" err="1" smtClean="0"/>
              <a:t>Littlewood</a:t>
            </a:r>
            <a:r>
              <a:rPr lang="en-US" dirty="0" smtClean="0"/>
              <a:t> maximal </a:t>
            </a:r>
            <a:r>
              <a:rPr lang="en-US" dirty="0" err="1" smtClean="0"/>
              <a:t>thm</a:t>
            </a:r>
            <a:endParaRPr lang="en-US" dirty="0" smtClean="0"/>
          </a:p>
        </p:txBody>
      </p:sp>
      <p:graphicFrame>
        <p:nvGraphicFramePr>
          <p:cNvPr id="100359" name="Object 7"/>
          <p:cNvGraphicFramePr>
            <a:graphicFrameLocks noChangeAspect="1"/>
          </p:cNvGraphicFramePr>
          <p:nvPr/>
        </p:nvGraphicFramePr>
        <p:xfrm>
          <a:off x="1914525" y="2359025"/>
          <a:ext cx="4649788" cy="1044575"/>
        </p:xfrm>
        <a:graphic>
          <a:graphicData uri="http://schemas.openxmlformats.org/presentationml/2006/ole">
            <p:oleObj spid="_x0000_s100359" name="Equation" r:id="rId3" imgW="1866900" imgH="419100" progId="Equation.3">
              <p:embed/>
            </p:oleObj>
          </a:graphicData>
        </a:graphic>
      </p:graphicFrame>
      <p:graphicFrame>
        <p:nvGraphicFramePr>
          <p:cNvPr id="100360" name="Object 8"/>
          <p:cNvGraphicFramePr>
            <a:graphicFrameLocks noChangeAspect="1"/>
          </p:cNvGraphicFramePr>
          <p:nvPr/>
        </p:nvGraphicFramePr>
        <p:xfrm>
          <a:off x="1914525" y="5683250"/>
          <a:ext cx="5218113" cy="885825"/>
        </p:xfrm>
        <a:graphic>
          <a:graphicData uri="http://schemas.openxmlformats.org/presentationml/2006/ole">
            <p:oleObj spid="_x0000_s100360" name="Equation" r:id="rId4" imgW="2095500" imgH="355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weak L1-Sinfty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We have</a:t>
            </a:r>
          </a:p>
          <a:p>
            <a:pPr>
              <a:buNone/>
            </a:pPr>
            <a:r>
              <a:rPr lang="en-US" dirty="0" smtClean="0"/>
              <a:t>Since </a:t>
            </a:r>
            <a:r>
              <a:rPr lang="en-US" dirty="0" err="1" smtClean="0"/>
              <a:t>F(y,t</a:t>
            </a:r>
            <a:r>
              <a:rPr lang="en-US" dirty="0" smtClean="0"/>
              <a:t>) is testing </a:t>
            </a:r>
            <a:r>
              <a:rPr lang="en-US" dirty="0" err="1" smtClean="0"/>
              <a:t>f</a:t>
            </a:r>
            <a:r>
              <a:rPr lang="en-US" dirty="0" smtClean="0"/>
              <a:t> against bump function at </a:t>
            </a:r>
            <a:r>
              <a:rPr lang="en-US" dirty="0" err="1" smtClean="0"/>
              <a:t>y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of width </a:t>
            </a:r>
            <a:r>
              <a:rPr lang="en-US" dirty="0" err="1" smtClean="0"/>
              <a:t>t</a:t>
            </a:r>
            <a:r>
              <a:rPr lang="en-US" dirty="0" smtClean="0"/>
              <a:t>, may estimate by Hardy </a:t>
            </a:r>
            <a:r>
              <a:rPr lang="en-US" dirty="0" err="1" smtClean="0"/>
              <a:t>Littlewood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2546350" y="1512888"/>
          <a:ext cx="5757863" cy="631825"/>
        </p:xfrm>
        <a:graphic>
          <a:graphicData uri="http://schemas.openxmlformats.org/presentationml/2006/ole">
            <p:oleObj spid="_x0000_s101378" name="Equation" r:id="rId3" imgW="2311400" imgH="254000" progId="Equation.3">
              <p:embed/>
            </p:oleObj>
          </a:graphicData>
        </a:graphic>
      </p:graphicFrame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2609057" y="3608387"/>
          <a:ext cx="4175125" cy="506413"/>
        </p:xfrm>
        <a:graphic>
          <a:graphicData uri="http://schemas.openxmlformats.org/presentationml/2006/ole">
            <p:oleObj spid="_x0000_s101380" name="Equation" r:id="rId4" imgW="1676400" imgH="203200" progId="Equation.3">
              <p:embed/>
            </p:oleObj>
          </a:graphicData>
        </a:graphic>
      </p:graphicFrame>
      <p:pic>
        <p:nvPicPr>
          <p:cNvPr id="8" name="Picture 7" descr="weak1proof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4602163"/>
            <a:ext cx="6096000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Proof of embedding </a:t>
            </a:r>
            <a:r>
              <a:rPr lang="en-US" dirty="0" err="1" smtClean="0"/>
              <a:t>thm</a:t>
            </a:r>
            <a:r>
              <a:rPr lang="en-US" dirty="0" smtClean="0"/>
              <a:t> for S2 size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By </a:t>
            </a:r>
            <a:r>
              <a:rPr lang="en-US" dirty="0" err="1" smtClean="0"/>
              <a:t>Marcinkiewicz</a:t>
            </a:r>
            <a:r>
              <a:rPr lang="en-US" dirty="0" smtClean="0"/>
              <a:t> interpolation between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and</a:t>
            </a:r>
            <a:endParaRPr lang="en-US" dirty="0"/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/>
        </p:nvGraphicFramePr>
        <p:xfrm>
          <a:off x="1447800" y="2590800"/>
          <a:ext cx="5830888" cy="990600"/>
        </p:xfrm>
        <a:graphic>
          <a:graphicData uri="http://schemas.openxmlformats.org/presentationml/2006/ole">
            <p:oleObj spid="_x0000_s102402" name="Equation" r:id="rId3" imgW="1562100" imgH="266700" progId="Equation.3">
              <p:embed/>
            </p:oleObj>
          </a:graphicData>
        </a:graphic>
      </p:graphicFrame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1447800" y="4876800"/>
          <a:ext cx="5830888" cy="990600"/>
        </p:xfrm>
        <a:graphic>
          <a:graphicData uri="http://schemas.openxmlformats.org/presentationml/2006/ole">
            <p:oleObj spid="_x0000_s102403" name="Equation" r:id="rId4" imgW="1562100" imgH="2667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Calderon reproducing formula</a:t>
            </a:r>
            <a:endParaRPr lang="en-US" dirty="0"/>
          </a:p>
        </p:txBody>
      </p:sp>
      <p:graphicFrame>
        <p:nvGraphicFramePr>
          <p:cNvPr id="103426" name="Object 2"/>
          <p:cNvGraphicFramePr>
            <a:graphicFrameLocks noChangeAspect="1"/>
          </p:cNvGraphicFramePr>
          <p:nvPr/>
        </p:nvGraphicFramePr>
        <p:xfrm>
          <a:off x="914400" y="2209800"/>
          <a:ext cx="7500938" cy="801131"/>
        </p:xfrm>
        <a:graphic>
          <a:graphicData uri="http://schemas.openxmlformats.org/presentationml/2006/ole">
            <p:oleObj spid="_x0000_s103426" name="Equation" r:id="rId3" imgW="2603500" imgH="279400" progId="Equation.3">
              <p:embed/>
            </p:oleObj>
          </a:graphicData>
        </a:graphic>
      </p:graphicFrame>
      <p:graphicFrame>
        <p:nvGraphicFramePr>
          <p:cNvPr id="103427" name="Object 3"/>
          <p:cNvGraphicFramePr>
            <a:graphicFrameLocks noChangeAspect="1"/>
          </p:cNvGraphicFramePr>
          <p:nvPr/>
        </p:nvGraphicFramePr>
        <p:xfrm>
          <a:off x="623888" y="3328988"/>
          <a:ext cx="8174037" cy="673100"/>
        </p:xfrm>
        <a:graphic>
          <a:graphicData uri="http://schemas.openxmlformats.org/presentationml/2006/ole">
            <p:oleObj spid="_x0000_s103427" name="Equation" r:id="rId4" imgW="3683000" imgH="304800" progId="Equation.3">
              <p:embed/>
            </p:oleObj>
          </a:graphicData>
        </a:graphic>
      </p:graphicFrame>
      <p:graphicFrame>
        <p:nvGraphicFramePr>
          <p:cNvPr id="103428" name="Object 4"/>
          <p:cNvGraphicFramePr>
            <a:graphicFrameLocks noChangeAspect="1"/>
          </p:cNvGraphicFramePr>
          <p:nvPr/>
        </p:nvGraphicFramePr>
        <p:xfrm>
          <a:off x="1412875" y="5705475"/>
          <a:ext cx="6596063" cy="841375"/>
        </p:xfrm>
        <a:graphic>
          <a:graphicData uri="http://schemas.openxmlformats.org/presentationml/2006/ole">
            <p:oleObj spid="_x0000_s103428" name="Equation" r:id="rId5" imgW="2971800" imgH="381000" progId="Equation.3">
              <p:embed/>
            </p:oleObj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85738" y="1600200"/>
            <a:ext cx="8229600" cy="4525963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Linfty-S2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Apply Calderon reproducing formula.</a:t>
            </a:r>
          </a:p>
          <a:p>
            <a:pPr>
              <a:buNone/>
            </a:pPr>
            <a:r>
              <a:rPr lang="en-US" dirty="0" smtClean="0"/>
              <a:t>If we integrate over arbitrary tent </a:t>
            </a:r>
            <a:r>
              <a:rPr lang="en-US" dirty="0" err="1" smtClean="0"/>
              <a:t>T(x,s</a:t>
            </a:r>
            <a:r>
              <a:rPr lang="en-US" dirty="0" smtClean="0"/>
              <a:t>), only restriction of </a:t>
            </a:r>
            <a:r>
              <a:rPr lang="en-US" dirty="0" err="1" smtClean="0"/>
              <a:t>f</a:t>
            </a:r>
            <a:r>
              <a:rPr lang="en-US" dirty="0" smtClean="0"/>
              <a:t> to X-</a:t>
            </a:r>
            <a:r>
              <a:rPr lang="en-US" dirty="0" err="1" smtClean="0"/>
              <a:t>Cs,x+Cs</a:t>
            </a:r>
            <a:r>
              <a:rPr lang="en-US" dirty="0" smtClean="0"/>
              <a:t> matters if phi has compact support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Dividing by </a:t>
            </a:r>
            <a:r>
              <a:rPr lang="en-US" dirty="0" err="1" smtClean="0"/>
              <a:t>s</a:t>
            </a:r>
            <a:r>
              <a:rPr lang="en-US" dirty="0" smtClean="0"/>
              <a:t> yields the desired </a:t>
            </a:r>
            <a:endParaRPr lang="en-US" dirty="0"/>
          </a:p>
        </p:txBody>
      </p:sp>
      <p:graphicFrame>
        <p:nvGraphicFramePr>
          <p:cNvPr id="103428" name="Object 4"/>
          <p:cNvGraphicFramePr>
            <a:graphicFrameLocks noChangeAspect="1"/>
          </p:cNvGraphicFramePr>
          <p:nvPr/>
        </p:nvGraphicFramePr>
        <p:xfrm>
          <a:off x="1412875" y="3810000"/>
          <a:ext cx="6596063" cy="841375"/>
        </p:xfrm>
        <a:graphic>
          <a:graphicData uri="http://schemas.openxmlformats.org/presentationml/2006/ole">
            <p:oleObj spid="_x0000_s151556" name="Equation" r:id="rId3" imgW="2971800" imgH="381000" progId="Equation.3">
              <p:embed/>
            </p:oleObj>
          </a:graphicData>
        </a:graphic>
      </p:graphicFrame>
      <p:graphicFrame>
        <p:nvGraphicFramePr>
          <p:cNvPr id="151557" name="Object 5"/>
          <p:cNvGraphicFramePr>
            <a:graphicFrameLocks noChangeAspect="1"/>
          </p:cNvGraphicFramePr>
          <p:nvPr/>
        </p:nvGraphicFramePr>
        <p:xfrm>
          <a:off x="3175000" y="5845175"/>
          <a:ext cx="3071813" cy="560388"/>
        </p:xfrm>
        <a:graphic>
          <a:graphicData uri="http://schemas.openxmlformats.org/presentationml/2006/ole">
            <p:oleObj spid="_x0000_s151557" name="Equation" r:id="rId4" imgW="1384300" imgH="2540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BMO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Note that we have in fact proven for any </a:t>
            </a:r>
            <a:r>
              <a:rPr lang="en-US" dirty="0" err="1" smtClean="0"/>
              <a:t>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Thus we have the stronger embedding theorem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the space BMO, which is defined by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18786" name="Object 2"/>
          <p:cNvGraphicFramePr>
            <a:graphicFrameLocks noChangeAspect="1"/>
          </p:cNvGraphicFramePr>
          <p:nvPr/>
        </p:nvGraphicFramePr>
        <p:xfrm>
          <a:off x="1985962" y="4114800"/>
          <a:ext cx="5176838" cy="891480"/>
        </p:xfrm>
        <a:graphic>
          <a:graphicData uri="http://schemas.openxmlformats.org/presentationml/2006/ole">
            <p:oleObj spid="_x0000_s118786" name="Equation" r:id="rId3" imgW="1689100" imgH="292100" progId="Equation.3">
              <p:embed/>
            </p:oleObj>
          </a:graphicData>
        </a:graphic>
      </p:graphicFrame>
      <p:graphicFrame>
        <p:nvGraphicFramePr>
          <p:cNvPr id="118787" name="Object 3"/>
          <p:cNvGraphicFramePr>
            <a:graphicFrameLocks noChangeAspect="1"/>
          </p:cNvGraphicFramePr>
          <p:nvPr/>
        </p:nvGraphicFramePr>
        <p:xfrm>
          <a:off x="1985962" y="5837737"/>
          <a:ext cx="5486400" cy="1020263"/>
        </p:xfrm>
        <a:graphic>
          <a:graphicData uri="http://schemas.openxmlformats.org/presentationml/2006/ole">
            <p:oleObj spid="_x0000_s118787" name="Equation" r:id="rId4" imgW="2108200" imgH="393700" progId="Equation.3">
              <p:embed/>
            </p:oleObj>
          </a:graphicData>
        </a:graphic>
      </p:graphicFrame>
      <p:graphicFrame>
        <p:nvGraphicFramePr>
          <p:cNvPr id="118790" name="Object 6"/>
          <p:cNvGraphicFramePr>
            <a:graphicFrameLocks noChangeAspect="1"/>
          </p:cNvGraphicFramePr>
          <p:nvPr/>
        </p:nvGraphicFramePr>
        <p:xfrm>
          <a:off x="2239963" y="2239168"/>
          <a:ext cx="4538662" cy="925513"/>
        </p:xfrm>
        <a:graphic>
          <a:graphicData uri="http://schemas.openxmlformats.org/presentationml/2006/ole">
            <p:oleObj spid="_x0000_s118790" name="Equation" r:id="rId5" imgW="2044700" imgH="4191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Weak L1-S2 </a:t>
            </a:r>
            <a:r>
              <a:rPr lang="en-US" dirty="0" smtClean="0"/>
              <a:t>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 Let (xi-</a:t>
            </a:r>
            <a:r>
              <a:rPr lang="en-US" dirty="0" err="1" smtClean="0"/>
              <a:t>si,x-+si</a:t>
            </a:r>
            <a:r>
              <a:rPr lang="en-US" dirty="0" smtClean="0"/>
              <a:t>) be the connected components of the set where </a:t>
            </a:r>
            <a:r>
              <a:rPr lang="en-US" dirty="0" err="1" smtClean="0"/>
              <a:t>Mf(x</a:t>
            </a:r>
            <a:r>
              <a:rPr lang="en-US" dirty="0" smtClean="0"/>
              <a:t>) is larger than lambda/2.</a:t>
            </a:r>
          </a:p>
          <a:p>
            <a:pPr>
              <a:buNone/>
            </a:pPr>
            <a:r>
              <a:rPr lang="en-US" dirty="0" smtClean="0"/>
              <a:t>Let E be the union of tents T(xi,3si).</a:t>
            </a:r>
          </a:p>
          <a:p>
            <a:pPr>
              <a:buNone/>
            </a:pPr>
            <a:r>
              <a:rPr lang="en-US" dirty="0" smtClean="0"/>
              <a:t>Do Calderon </a:t>
            </a:r>
            <a:r>
              <a:rPr lang="en-US" dirty="0" err="1" smtClean="0"/>
              <a:t>Zygmund</a:t>
            </a:r>
            <a:r>
              <a:rPr lang="en-US" dirty="0" smtClean="0"/>
              <a:t> decomposition of </a:t>
            </a:r>
            <a:r>
              <a:rPr lang="en-US" dirty="0" err="1" smtClean="0"/>
              <a:t>f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Where </a:t>
            </a:r>
            <a:r>
              <a:rPr lang="en-US" dirty="0" err="1" smtClean="0"/>
              <a:t>g</a:t>
            </a:r>
            <a:r>
              <a:rPr lang="en-US" dirty="0" smtClean="0"/>
              <a:t> is bounded by lambda, and bi is supported on interval xi-</a:t>
            </a:r>
            <a:r>
              <a:rPr lang="en-US" dirty="0" err="1" smtClean="0"/>
              <a:t>si,xi+si</a:t>
            </a:r>
            <a:r>
              <a:rPr lang="en-US" dirty="0" smtClean="0"/>
              <a:t> and has integral zero.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98306" name="Object 2"/>
          <p:cNvGraphicFramePr>
            <a:graphicFrameLocks noChangeAspect="1"/>
          </p:cNvGraphicFramePr>
          <p:nvPr/>
        </p:nvGraphicFramePr>
        <p:xfrm>
          <a:off x="3124200" y="3657600"/>
          <a:ext cx="2268538" cy="1020763"/>
        </p:xfrm>
        <a:graphic>
          <a:graphicData uri="http://schemas.openxmlformats.org/presentationml/2006/ole">
            <p:oleObj spid="_x0000_s169986" name="Equation" r:id="rId3" imgW="787400" imgH="355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Weak L1-S2 </a:t>
            </a:r>
            <a:r>
              <a:rPr lang="en-US" dirty="0" smtClean="0"/>
              <a:t>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For the good function use </a:t>
            </a:r>
            <a:r>
              <a:rPr lang="en-US" dirty="0" err="1" smtClean="0"/>
              <a:t>Linfty</a:t>
            </a:r>
            <a:r>
              <a:rPr lang="en-US" dirty="0" smtClean="0"/>
              <a:t> estimate.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 bi, do a careful estimate and accounting using</a:t>
            </a:r>
          </a:p>
          <a:p>
            <a:pPr marL="514350" indent="-514350">
              <a:buAutoNum type="arabicParenR"/>
            </a:pPr>
            <a:r>
              <a:rPr lang="en-US" dirty="0" smtClean="0"/>
              <a:t>Partial integration of bi to use mean zero when paired with a phi-</a:t>
            </a:r>
            <a:r>
              <a:rPr lang="en-US" dirty="0" err="1" smtClean="0"/>
              <a:t>t</a:t>
            </a:r>
            <a:r>
              <a:rPr lang="en-US" dirty="0" smtClean="0"/>
              <a:t> of large support</a:t>
            </a:r>
          </a:p>
          <a:p>
            <a:pPr marL="514350" indent="-514350">
              <a:buAutoNum type="arabicParenR"/>
            </a:pPr>
            <a:r>
              <a:rPr lang="en-US" dirty="0" smtClean="0"/>
              <a:t>Support considerations of bi and phi when paired with phi-</a:t>
            </a:r>
            <a:r>
              <a:rPr lang="en-US" dirty="0" err="1" smtClean="0"/>
              <a:t>t</a:t>
            </a:r>
            <a:r>
              <a:rPr lang="en-US" dirty="0" smtClean="0"/>
              <a:t> of small support.</a:t>
            </a:r>
          </a:p>
          <a:p>
            <a:pPr>
              <a:buNone/>
            </a:pPr>
            <a:r>
              <a:rPr lang="en-US" dirty="0" smtClean="0"/>
              <a:t> 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proof of embedding </a:t>
            </a:r>
            <a:r>
              <a:rPr lang="en-US" dirty="0" err="1" smtClean="0"/>
              <a:t>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Encodes much of singular integral theory:</a:t>
            </a:r>
          </a:p>
          <a:p>
            <a:pPr>
              <a:buNone/>
            </a:pPr>
            <a:r>
              <a:rPr lang="en-US" dirty="0" smtClean="0"/>
              <a:t>Hardy </a:t>
            </a:r>
            <a:r>
              <a:rPr lang="en-US" dirty="0" err="1" smtClean="0"/>
              <a:t>Littlewood</a:t>
            </a:r>
            <a:r>
              <a:rPr lang="en-US" dirty="0" smtClean="0"/>
              <a:t> maximal theorem, </a:t>
            </a:r>
          </a:p>
          <a:p>
            <a:pPr>
              <a:buNone/>
            </a:pPr>
            <a:r>
              <a:rPr lang="en-US" dirty="0" err="1" smtClean="0"/>
              <a:t>Vitali</a:t>
            </a:r>
            <a:r>
              <a:rPr lang="en-US" dirty="0" smtClean="0"/>
              <a:t> covering arguments</a:t>
            </a:r>
          </a:p>
          <a:p>
            <a:pPr>
              <a:buNone/>
            </a:pPr>
            <a:r>
              <a:rPr lang="en-US" dirty="0" smtClean="0"/>
              <a:t>Calderon reproducing formula, </a:t>
            </a:r>
          </a:p>
          <a:p>
            <a:pPr>
              <a:buNone/>
            </a:pPr>
            <a:r>
              <a:rPr lang="en-US" dirty="0" smtClean="0"/>
              <a:t>BMO estimates, </a:t>
            </a:r>
          </a:p>
          <a:p>
            <a:pPr>
              <a:buNone/>
            </a:pPr>
            <a:r>
              <a:rPr lang="en-US" dirty="0" smtClean="0"/>
              <a:t>square function techniques, </a:t>
            </a:r>
          </a:p>
          <a:p>
            <a:pPr>
              <a:buNone/>
            </a:pPr>
            <a:r>
              <a:rPr lang="en-US" dirty="0" smtClean="0"/>
              <a:t>Calderon </a:t>
            </a:r>
            <a:r>
              <a:rPr lang="en-US" dirty="0" err="1" smtClean="0"/>
              <a:t>Zygmund</a:t>
            </a:r>
            <a:r>
              <a:rPr lang="en-US" dirty="0" smtClean="0"/>
              <a:t> decomposition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to prove </a:t>
            </a:r>
            <a:r>
              <a:rPr lang="en-US" dirty="0" err="1" smtClean="0"/>
              <a:t>boundedness</a:t>
            </a:r>
            <a:r>
              <a:rPr lang="en-US" dirty="0" smtClean="0"/>
              <a:t> of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Suppose we have operator T mapping functions on real line to functions on real line.</a:t>
            </a:r>
          </a:p>
          <a:p>
            <a:pPr>
              <a:buNone/>
            </a:pPr>
            <a:r>
              <a:rPr lang="en-US" dirty="0" smtClean="0"/>
              <a:t>Want to prove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(If T is commutes with dilations, it is forced that</a:t>
            </a:r>
          </a:p>
          <a:p>
            <a:pPr>
              <a:buNone/>
            </a:pPr>
            <a:r>
              <a:rPr lang="en-US" dirty="0" smtClean="0"/>
              <a:t>Both exponents are the same)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71010" name="Object 2"/>
          <p:cNvGraphicFramePr>
            <a:graphicFrameLocks noChangeAspect="1"/>
          </p:cNvGraphicFramePr>
          <p:nvPr/>
        </p:nvGraphicFramePr>
        <p:xfrm>
          <a:off x="3276600" y="3159125"/>
          <a:ext cx="2487612" cy="692150"/>
        </p:xfrm>
        <a:graphic>
          <a:graphicData uri="http://schemas.openxmlformats.org/presentationml/2006/ole">
            <p:oleObj spid="_x0000_s171010" name="Equation" r:id="rId3" imgW="8636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Recall Tents (or  </a:t>
            </a:r>
            <a:r>
              <a:rPr lang="en-US" dirty="0" err="1" smtClean="0"/>
              <a:t>Carleson</a:t>
            </a:r>
            <a:r>
              <a:rPr lang="en-US" dirty="0" smtClean="0"/>
              <a:t> boxes)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X is the open upper half plane, </a:t>
            </a:r>
          </a:p>
          <a:p>
            <a:pPr>
              <a:buNone/>
            </a:pPr>
            <a:r>
              <a:rPr lang="en-US" dirty="0" smtClean="0"/>
              <a:t>generating sets are tents </a:t>
            </a:r>
            <a:r>
              <a:rPr lang="en-US" dirty="0" err="1" smtClean="0"/>
              <a:t>T(x,s</a:t>
            </a:r>
            <a:r>
              <a:rPr lang="en-US" dirty="0" smtClean="0"/>
              <a:t>) 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Define outer measure on X by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ent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6000" y="3048000"/>
            <a:ext cx="2032000" cy="15240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24100" y="5588000"/>
          <a:ext cx="4497388" cy="406400"/>
        </p:xfrm>
        <a:graphic>
          <a:graphicData uri="http://schemas.openxmlformats.org/presentationml/2006/ole">
            <p:oleObj spid="_x0000_s19458" name="Equation" r:id="rId4" imgW="1828800" imgH="165100" progId="Equation.3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to prove </a:t>
            </a:r>
            <a:r>
              <a:rPr lang="en-US" dirty="0" err="1" smtClean="0"/>
              <a:t>boundedness</a:t>
            </a:r>
            <a:r>
              <a:rPr lang="en-US" dirty="0" smtClean="0"/>
              <a:t> of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Duality implies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Hence it suffices to prove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171010" name="Object 2"/>
          <p:cNvGraphicFramePr>
            <a:graphicFrameLocks noChangeAspect="1"/>
          </p:cNvGraphicFramePr>
          <p:nvPr/>
        </p:nvGraphicFramePr>
        <p:xfrm>
          <a:off x="2308225" y="2497138"/>
          <a:ext cx="4133850" cy="801687"/>
        </p:xfrm>
        <a:graphic>
          <a:graphicData uri="http://schemas.openxmlformats.org/presentationml/2006/ole">
            <p:oleObj spid="_x0000_s173058" name="Equation" r:id="rId3" imgW="1435100" imgH="279400" progId="Equation.3">
              <p:embed/>
            </p:oleObj>
          </a:graphicData>
        </a:graphic>
      </p:graphicFrame>
      <p:graphicFrame>
        <p:nvGraphicFramePr>
          <p:cNvPr id="173059" name="Object 3"/>
          <p:cNvGraphicFramePr>
            <a:graphicFrameLocks noChangeAspect="1"/>
          </p:cNvGraphicFramePr>
          <p:nvPr/>
        </p:nvGraphicFramePr>
        <p:xfrm>
          <a:off x="2446338" y="4114800"/>
          <a:ext cx="3549650" cy="728662"/>
        </p:xfrm>
        <a:graphic>
          <a:graphicData uri="http://schemas.openxmlformats.org/presentationml/2006/ole">
            <p:oleObj spid="_x0000_s173059" name="Equation" r:id="rId4" imgW="1231900" imgH="254000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to prove </a:t>
            </a:r>
            <a:r>
              <a:rPr lang="en-US" dirty="0" err="1" smtClean="0"/>
              <a:t>boundedness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Express &lt;</a:t>
            </a:r>
            <a:r>
              <a:rPr lang="en-US" dirty="0" err="1" smtClean="0"/>
              <a:t>Tf,g</a:t>
            </a:r>
            <a:r>
              <a:rPr lang="en-US" dirty="0" smtClean="0"/>
              <a:t>&gt; by  </a:t>
            </a:r>
            <a:r>
              <a:rPr lang="en-US" dirty="0" err="1" smtClean="0"/>
              <a:t>Fphi</a:t>
            </a:r>
            <a:r>
              <a:rPr lang="en-US" dirty="0" smtClean="0"/>
              <a:t> and </a:t>
            </a:r>
            <a:r>
              <a:rPr lang="en-US" dirty="0" err="1" smtClean="0"/>
              <a:t>Gphi</a:t>
            </a:r>
            <a:r>
              <a:rPr lang="en-US" dirty="0" smtClean="0"/>
              <a:t> and prove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Where either S is S2 or </a:t>
            </a:r>
            <a:r>
              <a:rPr lang="en-US" dirty="0" err="1" smtClean="0"/>
              <a:t>Sinfty</a:t>
            </a:r>
            <a:r>
              <a:rPr lang="en-US" dirty="0" smtClean="0"/>
              <a:t>, as the case may be</a:t>
            </a:r>
          </a:p>
          <a:p>
            <a:pPr>
              <a:buNone/>
            </a:pPr>
            <a:r>
              <a:rPr lang="en-US" dirty="0" smtClean="0"/>
              <a:t>By outer </a:t>
            </a:r>
            <a:r>
              <a:rPr lang="en-US" dirty="0" err="1" smtClean="0"/>
              <a:t>Hoelder</a:t>
            </a:r>
            <a:r>
              <a:rPr lang="en-US" dirty="0" smtClean="0"/>
              <a:t> suffices to prove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Which itself my be result of outer triangle </a:t>
            </a:r>
            <a:r>
              <a:rPr lang="en-US" dirty="0" err="1" smtClean="0"/>
              <a:t>ineq</a:t>
            </a:r>
            <a:r>
              <a:rPr lang="en-US" dirty="0" smtClean="0"/>
              <a:t>.</a:t>
            </a:r>
          </a:p>
        </p:txBody>
      </p:sp>
      <p:graphicFrame>
        <p:nvGraphicFramePr>
          <p:cNvPr id="173059" name="Object 3"/>
          <p:cNvGraphicFramePr>
            <a:graphicFrameLocks noChangeAspect="1"/>
          </p:cNvGraphicFramePr>
          <p:nvPr/>
        </p:nvGraphicFramePr>
        <p:xfrm>
          <a:off x="1600200" y="2363788"/>
          <a:ext cx="6002338" cy="838200"/>
        </p:xfrm>
        <a:graphic>
          <a:graphicData uri="http://schemas.openxmlformats.org/presentationml/2006/ole">
            <p:oleObj spid="_x0000_s174083" name="Equation" r:id="rId3" imgW="2082800" imgH="292100" progId="Equation.3">
              <p:embed/>
            </p:oleObj>
          </a:graphicData>
        </a:graphic>
      </p:graphicFrame>
      <p:graphicFrame>
        <p:nvGraphicFramePr>
          <p:cNvPr id="174084" name="Object 4"/>
          <p:cNvGraphicFramePr>
            <a:graphicFrameLocks noChangeAspect="1"/>
          </p:cNvGraphicFramePr>
          <p:nvPr/>
        </p:nvGraphicFramePr>
        <p:xfrm>
          <a:off x="2362200" y="4572000"/>
          <a:ext cx="4392612" cy="838200"/>
        </p:xfrm>
        <a:graphic>
          <a:graphicData uri="http://schemas.openxmlformats.org/presentationml/2006/ole">
            <p:oleObj spid="_x0000_s174084" name="Equation" r:id="rId4" imgW="1524000" imgH="2921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identity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By polarization of Calderon reproducing </a:t>
            </a:r>
            <a:r>
              <a:rPr lang="en-US" dirty="0" err="1" smtClean="0"/>
              <a:t>f</a:t>
            </a:r>
            <a:r>
              <a:rPr lang="en-US" dirty="0" smtClean="0"/>
              <a:t>.: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Provided phi has mean zero and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Triangle </a:t>
            </a:r>
            <a:r>
              <a:rPr lang="en-US" dirty="0" err="1" smtClean="0"/>
              <a:t>ineq</a:t>
            </a:r>
            <a:r>
              <a:rPr lang="en-US" dirty="0" smtClean="0"/>
              <a:t>. and outer triangle </a:t>
            </a:r>
            <a:r>
              <a:rPr lang="en-US" dirty="0" err="1" smtClean="0"/>
              <a:t>ineq</a:t>
            </a:r>
            <a:r>
              <a:rPr lang="en-US" dirty="0" smtClean="0"/>
              <a:t>. imply</a:t>
            </a:r>
            <a:endParaRPr lang="en-US" dirty="0"/>
          </a:p>
        </p:txBody>
      </p:sp>
      <p:graphicFrame>
        <p:nvGraphicFramePr>
          <p:cNvPr id="175106" name="Object 2"/>
          <p:cNvGraphicFramePr>
            <a:graphicFrameLocks noChangeAspect="1"/>
          </p:cNvGraphicFramePr>
          <p:nvPr/>
        </p:nvGraphicFramePr>
        <p:xfrm>
          <a:off x="2638425" y="2187575"/>
          <a:ext cx="3622675" cy="801688"/>
        </p:xfrm>
        <a:graphic>
          <a:graphicData uri="http://schemas.openxmlformats.org/presentationml/2006/ole">
            <p:oleObj spid="_x0000_s175106" name="Equation" r:id="rId3" imgW="1257300" imgH="279400" progId="Equation.3">
              <p:embed/>
            </p:oleObj>
          </a:graphicData>
        </a:graphic>
      </p:graphicFrame>
      <p:graphicFrame>
        <p:nvGraphicFramePr>
          <p:cNvPr id="175107" name="Object 3"/>
          <p:cNvGraphicFramePr>
            <a:graphicFrameLocks noChangeAspect="1"/>
          </p:cNvGraphicFramePr>
          <p:nvPr/>
        </p:nvGraphicFramePr>
        <p:xfrm>
          <a:off x="2833688" y="3563938"/>
          <a:ext cx="3292475" cy="728662"/>
        </p:xfrm>
        <a:graphic>
          <a:graphicData uri="http://schemas.openxmlformats.org/presentationml/2006/ole">
            <p:oleObj spid="_x0000_s175107" name="Equation" r:id="rId4" imgW="1143000" imgH="254000" progId="Equation.3">
              <p:embed/>
            </p:oleObj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/>
        </p:nvGraphicFramePr>
        <p:xfrm>
          <a:off x="2417763" y="5222875"/>
          <a:ext cx="4062412" cy="765175"/>
        </p:xfrm>
        <a:graphic>
          <a:graphicData uri="http://schemas.openxmlformats.org/presentationml/2006/ole">
            <p:oleObj spid="_x0000_s175108" name="Equation" r:id="rId5" imgW="1409700" imgH="266700" progId="Equation.3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Cauchy projection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By polarization of Calderon reproducing </a:t>
            </a:r>
            <a:r>
              <a:rPr lang="en-US" dirty="0" err="1" smtClean="0"/>
              <a:t>f</a:t>
            </a:r>
            <a:r>
              <a:rPr lang="en-US" dirty="0" smtClean="0"/>
              <a:t>.: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Provided phi has mean zero and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Boundedness</a:t>
            </a:r>
            <a:r>
              <a:rPr lang="en-US" dirty="0" smtClean="0"/>
              <a:t> of identity operator and of Cauchy projection imply that of Hilbert transform</a:t>
            </a:r>
            <a:endParaRPr lang="en-US" dirty="0"/>
          </a:p>
        </p:txBody>
      </p:sp>
      <p:graphicFrame>
        <p:nvGraphicFramePr>
          <p:cNvPr id="175106" name="Object 2"/>
          <p:cNvGraphicFramePr>
            <a:graphicFrameLocks noChangeAspect="1"/>
          </p:cNvGraphicFramePr>
          <p:nvPr/>
        </p:nvGraphicFramePr>
        <p:xfrm>
          <a:off x="2876550" y="2241550"/>
          <a:ext cx="3146425" cy="692150"/>
        </p:xfrm>
        <a:graphic>
          <a:graphicData uri="http://schemas.openxmlformats.org/presentationml/2006/ole">
            <p:oleObj spid="_x0000_s176130" name="Equation" r:id="rId3" imgW="1092200" imgH="241300" progId="Equation.3">
              <p:embed/>
            </p:oleObj>
          </a:graphicData>
        </a:graphic>
      </p:graphicFrame>
      <p:graphicFrame>
        <p:nvGraphicFramePr>
          <p:cNvPr id="175107" name="Object 3"/>
          <p:cNvGraphicFramePr>
            <a:graphicFrameLocks noChangeAspect="1"/>
          </p:cNvGraphicFramePr>
          <p:nvPr/>
        </p:nvGraphicFramePr>
        <p:xfrm>
          <a:off x="2251075" y="3563938"/>
          <a:ext cx="4462463" cy="728662"/>
        </p:xfrm>
        <a:graphic>
          <a:graphicData uri="http://schemas.openxmlformats.org/presentationml/2006/ole">
            <p:oleObj spid="_x0000_s176131" name="Equation" r:id="rId4" imgW="1549400" imgH="254000" progId="Equation.3">
              <p:embed/>
            </p:oleObj>
          </a:graphicData>
        </a:graphic>
      </p:graphicFrame>
      <p:graphicFrame>
        <p:nvGraphicFramePr>
          <p:cNvPr id="176133" name="Object 5"/>
          <p:cNvGraphicFramePr>
            <a:graphicFrameLocks noChangeAspect="1"/>
          </p:cNvGraphicFramePr>
          <p:nvPr/>
        </p:nvGraphicFramePr>
        <p:xfrm>
          <a:off x="2054225" y="5780088"/>
          <a:ext cx="4792663" cy="692150"/>
        </p:xfrm>
        <a:graphic>
          <a:graphicData uri="http://schemas.openxmlformats.org/presentationml/2006/ole">
            <p:oleObj spid="_x0000_s176133" name="Equation" r:id="rId5" imgW="16637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Paraproduct</a:t>
            </a:r>
            <a:r>
              <a:rPr lang="en-US" dirty="0" smtClean="0"/>
              <a:t> 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For three Schwartz functions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If two Schwartz functions have integral zero</a:t>
            </a:r>
            <a:endParaRPr lang="en-US" dirty="0"/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2057400" y="2438400"/>
          <a:ext cx="4876800" cy="889000"/>
        </p:xfrm>
        <a:graphic>
          <a:graphicData uri="http://schemas.openxmlformats.org/presentationml/2006/ole">
            <p:oleObj spid="_x0000_s32770" name="Equation" r:id="rId3" imgW="2438400" imgH="444500" progId="Equation.3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206375" y="4406900"/>
          <a:ext cx="8582025" cy="1016000"/>
        </p:xfrm>
        <a:graphic>
          <a:graphicData uri="http://schemas.openxmlformats.org/presentationml/2006/ole">
            <p:oleObj spid="_x0000_s32771" name="Equation" r:id="rId4" imgW="4292600" imgH="50800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</a:t>
            </a:r>
            <a:r>
              <a:rPr lang="en-US" smtClean="0"/>
              <a:t>paraproducts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Paraproducts</a:t>
            </a:r>
            <a:r>
              <a:rPr lang="en-US" dirty="0" smtClean="0"/>
              <a:t> </a:t>
            </a:r>
            <a:r>
              <a:rPr lang="en-US" dirty="0" err="1" smtClean="0"/>
              <a:t>ard</a:t>
            </a:r>
            <a:r>
              <a:rPr lang="en-US" dirty="0" smtClean="0"/>
              <a:t> </a:t>
            </a:r>
            <a:r>
              <a:rPr lang="en-US" dirty="0" err="1" smtClean="0"/>
              <a:t>trilinear</a:t>
            </a:r>
            <a:r>
              <a:rPr lang="en-US" dirty="0" smtClean="0"/>
              <a:t> forms which are dual to  bilinear operators</a:t>
            </a:r>
          </a:p>
          <a:p>
            <a:pPr>
              <a:buNone/>
            </a:pPr>
            <a:r>
              <a:rPr lang="en-US" dirty="0" smtClean="0"/>
              <a:t>If phi-2 has mean 1 and f2 is 1, then F2 is 1 </a:t>
            </a:r>
          </a:p>
          <a:p>
            <a:pPr>
              <a:buNone/>
            </a:pPr>
            <a:r>
              <a:rPr lang="en-US" dirty="0" smtClean="0"/>
              <a:t>And we are </a:t>
            </a:r>
            <a:r>
              <a:rPr lang="en-US" dirty="0" err="1" smtClean="0"/>
              <a:t>redued</a:t>
            </a:r>
            <a:r>
              <a:rPr lang="en-US" dirty="0" smtClean="0"/>
              <a:t> to previous case. In particular there is a </a:t>
            </a:r>
            <a:r>
              <a:rPr lang="en-US" dirty="0" err="1" smtClean="0"/>
              <a:t>paraproduct</a:t>
            </a:r>
            <a:r>
              <a:rPr lang="en-US" dirty="0" smtClean="0"/>
              <a:t> with</a:t>
            </a:r>
          </a:p>
          <a:p>
            <a:pPr>
              <a:buNone/>
            </a:pPr>
            <a:r>
              <a:rPr lang="en-US" dirty="0" smtClean="0"/>
              <a:t>Fixing </a:t>
            </a:r>
            <a:r>
              <a:rPr lang="en-US" dirty="0" err="1" smtClean="0"/>
              <a:t>h</a:t>
            </a:r>
            <a:r>
              <a:rPr lang="en-US" dirty="0" smtClean="0"/>
              <a:t> and considering as operator in </a:t>
            </a:r>
            <a:r>
              <a:rPr lang="en-US" dirty="0" err="1" smtClean="0"/>
              <a:t>f</a:t>
            </a:r>
            <a:r>
              <a:rPr lang="en-US" dirty="0" smtClean="0"/>
              <a:t> we have</a:t>
            </a:r>
          </a:p>
          <a:p>
            <a:pPr>
              <a:buNone/>
            </a:pPr>
            <a:r>
              <a:rPr lang="en-US" dirty="0" smtClean="0"/>
              <a:t>An operator                             with </a:t>
            </a:r>
          </a:p>
        </p:txBody>
      </p:sp>
      <p:graphicFrame>
        <p:nvGraphicFramePr>
          <p:cNvPr id="177154" name="Object 2"/>
          <p:cNvGraphicFramePr>
            <a:graphicFrameLocks noChangeAspect="1"/>
          </p:cNvGraphicFramePr>
          <p:nvPr/>
        </p:nvGraphicFramePr>
        <p:xfrm>
          <a:off x="4762500" y="2133600"/>
          <a:ext cx="1244600" cy="355600"/>
        </p:xfrm>
        <a:graphic>
          <a:graphicData uri="http://schemas.openxmlformats.org/presentationml/2006/ole">
            <p:oleObj spid="_x0000_s177154" name="Equation" r:id="rId3" imgW="622300" imgH="177800" progId="Equation.3">
              <p:embed/>
            </p:oleObj>
          </a:graphicData>
        </a:graphic>
      </p:graphicFrame>
      <p:graphicFrame>
        <p:nvGraphicFramePr>
          <p:cNvPr id="177155" name="Object 3"/>
          <p:cNvGraphicFramePr>
            <a:graphicFrameLocks noChangeAspect="1"/>
          </p:cNvGraphicFramePr>
          <p:nvPr/>
        </p:nvGraphicFramePr>
        <p:xfrm>
          <a:off x="7213600" y="3822700"/>
          <a:ext cx="1473200" cy="330200"/>
        </p:xfrm>
        <a:graphic>
          <a:graphicData uri="http://schemas.openxmlformats.org/presentationml/2006/ole">
            <p:oleObj spid="_x0000_s177155" name="Equation" r:id="rId4" imgW="736600" imgH="165100" progId="Equation.3">
              <p:embed/>
            </p:oleObj>
          </a:graphicData>
        </a:graphic>
      </p:graphicFrame>
      <p:graphicFrame>
        <p:nvGraphicFramePr>
          <p:cNvPr id="177156" name="Object 4"/>
          <p:cNvGraphicFramePr>
            <a:graphicFrameLocks noChangeAspect="1"/>
          </p:cNvGraphicFramePr>
          <p:nvPr/>
        </p:nvGraphicFramePr>
        <p:xfrm>
          <a:off x="2895600" y="5194300"/>
          <a:ext cx="2032000" cy="355600"/>
        </p:xfrm>
        <a:graphic>
          <a:graphicData uri="http://schemas.openxmlformats.org/presentationml/2006/ole">
            <p:oleObj spid="_x0000_s177156" name="Equation" r:id="rId5" imgW="1016000" imgH="177800" progId="Equation.3">
              <p:embed/>
            </p:oleObj>
          </a:graphicData>
        </a:graphic>
      </p:graphicFrame>
      <p:graphicFrame>
        <p:nvGraphicFramePr>
          <p:cNvPr id="177157" name="Object 5"/>
          <p:cNvGraphicFramePr>
            <a:graphicFrameLocks noChangeAspect="1"/>
          </p:cNvGraphicFramePr>
          <p:nvPr/>
        </p:nvGraphicFramePr>
        <p:xfrm>
          <a:off x="6172200" y="5194300"/>
          <a:ext cx="1041400" cy="330200"/>
        </p:xfrm>
        <a:graphic>
          <a:graphicData uri="http://schemas.openxmlformats.org/presentationml/2006/ole">
            <p:oleObj spid="_x0000_s177157" name="Equation" r:id="rId6" imgW="520700" imgH="165100" progId="Equation.3">
              <p:embed/>
            </p:oleObj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T(1)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Let T be a bounded operator in L2 with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where</a:t>
            </a:r>
          </a:p>
          <a:p>
            <a:pPr>
              <a:buNone/>
            </a:pPr>
            <a:r>
              <a:rPr lang="en-US" dirty="0" smtClean="0"/>
              <a:t>For some nonzero test function phi with mean zero.  Then for 1&lt;</a:t>
            </a:r>
            <a:r>
              <a:rPr lang="en-US" dirty="0" err="1" smtClean="0"/>
              <a:t>p</a:t>
            </a:r>
            <a:r>
              <a:rPr lang="en-US" dirty="0" smtClean="0"/>
              <a:t>&lt;</a:t>
            </a:r>
            <a:r>
              <a:rPr lang="en-US" dirty="0" err="1" smtClean="0"/>
              <a:t>infty</a:t>
            </a:r>
            <a:r>
              <a:rPr lang="en-US" dirty="0" smtClean="0"/>
              <a:t> we have for all </a:t>
            </a:r>
            <a:r>
              <a:rPr lang="en-US" dirty="0" err="1" smtClean="0"/>
              <a:t>f</a:t>
            </a:r>
            <a:r>
              <a:rPr lang="en-US" dirty="0" smtClean="0"/>
              <a:t>,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with universal constant Cp independent of T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2679700" y="2368550"/>
          <a:ext cx="3630613" cy="533400"/>
        </p:xfrm>
        <a:graphic>
          <a:graphicData uri="http://schemas.openxmlformats.org/presentationml/2006/ole">
            <p:oleObj spid="_x0000_s104450" name="Equation" r:id="rId3" imgW="1778000" imgH="406400" progId="Equation.3">
              <p:embed/>
            </p:oleObj>
          </a:graphicData>
        </a:graphic>
      </p:graphicFrame>
      <p:graphicFrame>
        <p:nvGraphicFramePr>
          <p:cNvPr id="104451" name="Object 3"/>
          <p:cNvGraphicFramePr>
            <a:graphicFrameLocks noChangeAspect="1"/>
          </p:cNvGraphicFramePr>
          <p:nvPr/>
        </p:nvGraphicFramePr>
        <p:xfrm>
          <a:off x="3065462" y="4419600"/>
          <a:ext cx="2708275" cy="692150"/>
        </p:xfrm>
        <a:graphic>
          <a:graphicData uri="http://schemas.openxmlformats.org/presentationml/2006/ole">
            <p:oleObj spid="_x0000_s104451" name="Equation" r:id="rId4" imgW="939800" imgH="241300" progId="Equation.3">
              <p:embed/>
            </p:oleObj>
          </a:graphicData>
        </a:graphic>
      </p:graphicFrame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3065462" y="3054350"/>
          <a:ext cx="2982913" cy="282575"/>
        </p:xfrm>
        <a:graphic>
          <a:graphicData uri="http://schemas.openxmlformats.org/presentationml/2006/ole">
            <p:oleObj spid="_x0000_s104452" name="Equation" r:id="rId5" imgW="1460500" imgH="215900" progId="Equation.3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T(1) theorem?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Usually have a different set of assumptions.</a:t>
            </a:r>
          </a:p>
          <a:p>
            <a:pPr>
              <a:buNone/>
            </a:pPr>
            <a:r>
              <a:rPr lang="en-US" dirty="0" smtClean="0"/>
              <a:t>If </a:t>
            </a:r>
            <a:r>
              <a:rPr lang="en-US" dirty="0" err="1" smtClean="0"/>
              <a:t>s</a:t>
            </a:r>
            <a:r>
              <a:rPr lang="en-US" dirty="0" smtClean="0"/>
              <a:t>&lt;</a:t>
            </a:r>
            <a:r>
              <a:rPr lang="en-US" dirty="0" err="1" smtClean="0"/>
              <a:t>t</a:t>
            </a:r>
            <a:r>
              <a:rPr lang="en-US" dirty="0" smtClean="0"/>
              <a:t>&lt;|</a:t>
            </a:r>
            <a:r>
              <a:rPr lang="en-US" dirty="0" err="1" smtClean="0"/>
              <a:t>x-y</a:t>
            </a:r>
            <a:r>
              <a:rPr lang="en-US" dirty="0" smtClean="0"/>
              <a:t>| then we write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and demand suitable </a:t>
            </a:r>
            <a:r>
              <a:rPr lang="en-US" dirty="0" err="1" smtClean="0"/>
              <a:t>pointwise</a:t>
            </a:r>
            <a:r>
              <a:rPr lang="en-US" dirty="0" smtClean="0"/>
              <a:t> estimates on the partial derivative of K (Calderon </a:t>
            </a:r>
            <a:r>
              <a:rPr lang="en-US" dirty="0" err="1" smtClean="0"/>
              <a:t>Zygmund</a:t>
            </a:r>
            <a:r>
              <a:rPr lang="en-US" dirty="0" smtClean="0"/>
              <a:t> kernel).</a:t>
            </a:r>
          </a:p>
          <a:p>
            <a:pPr>
              <a:buNone/>
            </a:pPr>
            <a:r>
              <a:rPr lang="en-US" dirty="0" smtClean="0"/>
              <a:t>Symmetrically if </a:t>
            </a:r>
            <a:r>
              <a:rPr lang="en-US" dirty="0" err="1" smtClean="0"/>
              <a:t>t</a:t>
            </a:r>
            <a:r>
              <a:rPr lang="en-US" dirty="0" smtClean="0"/>
              <a:t>&lt;</a:t>
            </a:r>
            <a:r>
              <a:rPr lang="en-US" dirty="0" err="1" smtClean="0"/>
              <a:t>s</a:t>
            </a:r>
            <a:r>
              <a:rPr lang="en-US" dirty="0" smtClean="0"/>
              <a:t>&lt;|</a:t>
            </a:r>
            <a:r>
              <a:rPr lang="en-US" dirty="0" err="1" smtClean="0"/>
              <a:t>x-y</a:t>
            </a:r>
            <a:r>
              <a:rPr lang="en-US" dirty="0" smtClean="0"/>
              <a:t>|</a:t>
            </a:r>
            <a:endParaRPr lang="en-US" dirty="0"/>
          </a:p>
        </p:txBody>
      </p:sp>
      <p:graphicFrame>
        <p:nvGraphicFramePr>
          <p:cNvPr id="105474" name="Object 2"/>
          <p:cNvGraphicFramePr>
            <a:graphicFrameLocks noChangeAspect="1"/>
          </p:cNvGraphicFramePr>
          <p:nvPr/>
        </p:nvGraphicFramePr>
        <p:xfrm>
          <a:off x="1117600" y="2819400"/>
          <a:ext cx="6691313" cy="714375"/>
        </p:xfrm>
        <a:graphic>
          <a:graphicData uri="http://schemas.openxmlformats.org/presentationml/2006/ole">
            <p:oleObj spid="_x0000_s105474" name="Equation" r:id="rId3" imgW="2489200" imgH="266700" progId="Equation.3">
              <p:embed/>
            </p:oleObj>
          </a:graphicData>
        </a:graphic>
      </p:graphicFrame>
      <p:graphicFrame>
        <p:nvGraphicFramePr>
          <p:cNvPr id="105475" name="Object 3"/>
          <p:cNvGraphicFramePr>
            <a:graphicFrameLocks noChangeAspect="1"/>
          </p:cNvGraphicFramePr>
          <p:nvPr/>
        </p:nvGraphicFramePr>
        <p:xfrm>
          <a:off x="1868488" y="3706018"/>
          <a:ext cx="5495925" cy="646113"/>
        </p:xfrm>
        <a:graphic>
          <a:graphicData uri="http://schemas.openxmlformats.org/presentationml/2006/ole">
            <p:oleObj spid="_x0000_s105475" name="Equation" r:id="rId4" imgW="20447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T(1) theorem?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We further demand T(1)=0</a:t>
            </a:r>
          </a:p>
          <a:p>
            <a:pPr>
              <a:buNone/>
            </a:pPr>
            <a:r>
              <a:rPr lang="en-US" dirty="0" smtClean="0"/>
              <a:t>If |</a:t>
            </a:r>
            <a:r>
              <a:rPr lang="en-US" dirty="0" err="1" smtClean="0"/>
              <a:t>x-y</a:t>
            </a:r>
            <a:r>
              <a:rPr lang="en-US" dirty="0" smtClean="0"/>
              <a:t>|&lt;</a:t>
            </a:r>
            <a:r>
              <a:rPr lang="en-US" dirty="0" err="1" smtClean="0"/>
              <a:t>s</a:t>
            </a:r>
            <a:r>
              <a:rPr lang="en-US" dirty="0" smtClean="0"/>
              <a:t> and </a:t>
            </a:r>
            <a:r>
              <a:rPr lang="en-US" dirty="0" err="1" smtClean="0"/>
              <a:t>t</a:t>
            </a:r>
            <a:r>
              <a:rPr lang="en-US" dirty="0" smtClean="0"/>
              <a:t>&lt;</a:t>
            </a:r>
            <a:r>
              <a:rPr lang="en-US" dirty="0" err="1" smtClean="0"/>
              <a:t>s</a:t>
            </a:r>
            <a:r>
              <a:rPr lang="en-US" dirty="0" smtClean="0"/>
              <a:t>, then we write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And again demand suitable bounds on K. Similarly we ask T*(1)=0 to address the </a:t>
            </a:r>
            <a:r>
              <a:rPr lang="en-US" dirty="0" err="1" smtClean="0"/>
              <a:t>case|x-y</a:t>
            </a:r>
            <a:r>
              <a:rPr lang="en-US" dirty="0" smtClean="0"/>
              <a:t>|&lt;</a:t>
            </a:r>
            <a:r>
              <a:rPr lang="en-US" dirty="0" err="1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s</a:t>
            </a:r>
            <a:r>
              <a:rPr lang="en-US" dirty="0" smtClean="0"/>
              <a:t>&lt;</a:t>
            </a:r>
            <a:r>
              <a:rPr lang="en-US" dirty="0" err="1" smtClean="0"/>
              <a:t>t</a:t>
            </a:r>
            <a:endParaRPr lang="en-US" dirty="0"/>
          </a:p>
        </p:txBody>
      </p:sp>
      <p:graphicFrame>
        <p:nvGraphicFramePr>
          <p:cNvPr id="106501" name="Object 5"/>
          <p:cNvGraphicFramePr>
            <a:graphicFrameLocks noChangeAspect="1"/>
          </p:cNvGraphicFramePr>
          <p:nvPr/>
        </p:nvGraphicFramePr>
        <p:xfrm>
          <a:off x="762000" y="3990975"/>
          <a:ext cx="7748587" cy="987425"/>
        </p:xfrm>
        <a:graphic>
          <a:graphicData uri="http://schemas.openxmlformats.org/presentationml/2006/ole">
            <p:oleObj spid="_x0000_s106501" name="Equation" r:id="rId3" imgW="2882900" imgH="368300" progId="Equation.3">
              <p:embed/>
            </p:oleObj>
          </a:graphicData>
        </a:graphic>
      </p:graphicFrame>
      <p:graphicFrame>
        <p:nvGraphicFramePr>
          <p:cNvPr id="106504" name="Object 8"/>
          <p:cNvGraphicFramePr>
            <a:graphicFrameLocks noChangeAspect="1"/>
          </p:cNvGraphicFramePr>
          <p:nvPr/>
        </p:nvGraphicFramePr>
        <p:xfrm>
          <a:off x="1530350" y="3173413"/>
          <a:ext cx="6211888" cy="646112"/>
        </p:xfrm>
        <a:graphic>
          <a:graphicData uri="http://schemas.openxmlformats.org/presentationml/2006/ole">
            <p:oleObj spid="_x0000_s106504" name="Equation" r:id="rId4" imgW="23114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general T(1)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It suffices to demand T(1)=</a:t>
            </a:r>
            <a:r>
              <a:rPr lang="en-US" dirty="0" err="1" smtClean="0"/>
              <a:t>h</a:t>
            </a:r>
            <a:r>
              <a:rPr lang="en-US" dirty="0" smtClean="0"/>
              <a:t>, T*(1)=0, for some </a:t>
            </a:r>
            <a:r>
              <a:rPr lang="en-US" dirty="0" err="1" smtClean="0"/>
              <a:t>h</a:t>
            </a:r>
            <a:r>
              <a:rPr lang="en-US" dirty="0" smtClean="0"/>
              <a:t> in BMO.  One reduces to the previous case by subtracting a suitable </a:t>
            </a:r>
            <a:r>
              <a:rPr lang="en-US" dirty="0" err="1" smtClean="0"/>
              <a:t>paraproduct</a:t>
            </a:r>
            <a:r>
              <a:rPr lang="en-US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Similarly one can relax the condition on T* by subtracting a dual </a:t>
            </a:r>
            <a:r>
              <a:rPr lang="en-US" dirty="0" err="1" smtClean="0"/>
              <a:t>paraproduct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7522" name="Object 2"/>
          <p:cNvGraphicFramePr>
            <a:graphicFrameLocks noChangeAspect="1"/>
          </p:cNvGraphicFramePr>
          <p:nvPr/>
        </p:nvGraphicFramePr>
        <p:xfrm>
          <a:off x="2268538" y="3413125"/>
          <a:ext cx="4505325" cy="577850"/>
        </p:xfrm>
        <a:graphic>
          <a:graphicData uri="http://schemas.openxmlformats.org/presentationml/2006/ole">
            <p:oleObj spid="_x0000_s107522" name="Equation" r:id="rId3" imgW="1676400" imgH="2159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Sizes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Sp size of function on a tent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Alos</a:t>
            </a:r>
            <a:r>
              <a:rPr lang="en-US" dirty="0" smtClean="0"/>
              <a:t> </a:t>
            </a:r>
            <a:r>
              <a:rPr lang="en-US" dirty="0" err="1" smtClean="0"/>
              <a:t>Sinfty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520825" y="2514600"/>
          <a:ext cx="6373813" cy="1073150"/>
        </p:xfrm>
        <a:graphic>
          <a:graphicData uri="http://schemas.openxmlformats.org/presentationml/2006/ole">
            <p:oleObj spid="_x0000_s114691" name="Equation" r:id="rId3" imgW="2413000" imgH="406400" progId="Equation.3">
              <p:embed/>
            </p:oleObj>
          </a:graphicData>
        </a:graphic>
      </p:graphicFrame>
      <p:graphicFrame>
        <p:nvGraphicFramePr>
          <p:cNvPr id="114694" name="Object 6"/>
          <p:cNvGraphicFramePr>
            <a:graphicFrameLocks noChangeAspect="1"/>
          </p:cNvGraphicFramePr>
          <p:nvPr/>
        </p:nvGraphicFramePr>
        <p:xfrm>
          <a:off x="2008188" y="5111750"/>
          <a:ext cx="5702300" cy="603250"/>
        </p:xfrm>
        <a:graphic>
          <a:graphicData uri="http://schemas.openxmlformats.org/presentationml/2006/ole">
            <p:oleObj spid="_x0000_s114694" name="Equation" r:id="rId4" imgW="21590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T(1)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By </a:t>
            </a:r>
            <a:r>
              <a:rPr lang="en-US" dirty="0" err="1" smtClean="0"/>
              <a:t>Calderons</a:t>
            </a:r>
            <a:r>
              <a:rPr lang="en-US" dirty="0" smtClean="0"/>
              <a:t> reproducing formula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At which time we use the assumption. To apply outer </a:t>
            </a:r>
            <a:r>
              <a:rPr lang="en-US" dirty="0" err="1" smtClean="0"/>
              <a:t>Hoelder</a:t>
            </a:r>
            <a:r>
              <a:rPr lang="en-US" dirty="0" smtClean="0"/>
              <a:t>, we break up the region, </a:t>
            </a:r>
            <a:r>
              <a:rPr lang="en-US" dirty="0" err="1" smtClean="0"/>
              <a:t>e.g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|</a:t>
            </a:r>
            <a:r>
              <a:rPr lang="en-US" dirty="0" err="1" smtClean="0"/>
              <a:t>x-y</a:t>
            </a:r>
            <a:r>
              <a:rPr lang="en-US" dirty="0" smtClean="0"/>
              <a:t>|&lt;</a:t>
            </a:r>
            <a:r>
              <a:rPr lang="en-US" dirty="0" err="1" smtClean="0"/>
              <a:t>s</a:t>
            </a:r>
            <a:r>
              <a:rPr lang="en-US" dirty="0" smtClean="0"/>
              <a:t>, </a:t>
            </a:r>
            <a:r>
              <a:rPr lang="en-US" dirty="0" err="1" smtClean="0"/>
              <a:t>t</a:t>
            </a:r>
            <a:r>
              <a:rPr lang="en-US" dirty="0" smtClean="0"/>
              <a:t>&lt;</a:t>
            </a:r>
            <a:r>
              <a:rPr lang="en-US" dirty="0" err="1" smtClean="0"/>
              <a:t>s</a:t>
            </a:r>
            <a:r>
              <a:rPr lang="en-US" dirty="0" smtClean="0"/>
              <a:t> where we obtain</a:t>
            </a:r>
            <a:endParaRPr lang="en-US" dirty="0"/>
          </a:p>
        </p:txBody>
      </p:sp>
      <p:graphicFrame>
        <p:nvGraphicFramePr>
          <p:cNvPr id="108546" name="Object 2"/>
          <p:cNvGraphicFramePr>
            <a:graphicFrameLocks noChangeAspect="1"/>
          </p:cNvGraphicFramePr>
          <p:nvPr/>
        </p:nvGraphicFramePr>
        <p:xfrm>
          <a:off x="990600" y="2462212"/>
          <a:ext cx="7272337" cy="714375"/>
        </p:xfrm>
        <a:graphic>
          <a:graphicData uri="http://schemas.openxmlformats.org/presentationml/2006/ole">
            <p:oleObj spid="_x0000_s108546" name="Equation" r:id="rId3" imgW="2705100" imgH="266700" progId="Equation.3">
              <p:embed/>
            </p:oleObj>
          </a:graphicData>
        </a:graphic>
      </p:graphicFrame>
      <p:graphicFrame>
        <p:nvGraphicFramePr>
          <p:cNvPr id="108547" name="Object 3"/>
          <p:cNvGraphicFramePr>
            <a:graphicFrameLocks noChangeAspect="1"/>
          </p:cNvGraphicFramePr>
          <p:nvPr/>
        </p:nvGraphicFramePr>
        <p:xfrm>
          <a:off x="6317456" y="1592262"/>
          <a:ext cx="1433513" cy="579438"/>
        </p:xfrm>
        <a:graphic>
          <a:graphicData uri="http://schemas.openxmlformats.org/presentationml/2006/ole">
            <p:oleObj spid="_x0000_s108547" name="Equation" r:id="rId4" imgW="533400" imgH="215900" progId="Equation.3">
              <p:embed/>
            </p:oleObj>
          </a:graphicData>
        </a:graphic>
      </p:graphicFrame>
      <p:graphicFrame>
        <p:nvGraphicFramePr>
          <p:cNvPr id="108548" name="Object 4"/>
          <p:cNvGraphicFramePr>
            <a:graphicFrameLocks noChangeAspect="1"/>
          </p:cNvGraphicFramePr>
          <p:nvPr/>
        </p:nvGraphicFramePr>
        <p:xfrm>
          <a:off x="1297781" y="5257800"/>
          <a:ext cx="6453188" cy="1155700"/>
        </p:xfrm>
        <a:graphic>
          <a:graphicData uri="http://schemas.openxmlformats.org/presentationml/2006/ole">
            <p:oleObj spid="_x0000_s108548" name="Equation" r:id="rId5" imgW="2400300" imgH="431800" progId="Equation.3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T(1)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Applying </a:t>
            </a:r>
            <a:r>
              <a:rPr lang="en-US" dirty="0" err="1" smtClean="0"/>
              <a:t>Fubini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Setting </a:t>
            </a:r>
            <a:r>
              <a:rPr lang="en-US" dirty="0" err="1" smtClean="0"/>
              <a:t>Gab(x,s</a:t>
            </a:r>
            <a:r>
              <a:rPr lang="en-US" dirty="0" smtClean="0"/>
              <a:t>)=</a:t>
            </a:r>
            <a:r>
              <a:rPr lang="en-US" dirty="0" err="1" smtClean="0"/>
              <a:t>G(x+as,bs</a:t>
            </a:r>
            <a:r>
              <a:rPr lang="en-US" dirty="0" smtClean="0"/>
              <a:t>) and using outer triangle inequality</a:t>
            </a:r>
            <a:endParaRPr lang="en-US" dirty="0"/>
          </a:p>
        </p:txBody>
      </p:sp>
      <p:graphicFrame>
        <p:nvGraphicFramePr>
          <p:cNvPr id="109570" name="Object 2"/>
          <p:cNvGraphicFramePr>
            <a:graphicFrameLocks noChangeAspect="1"/>
          </p:cNvGraphicFramePr>
          <p:nvPr/>
        </p:nvGraphicFramePr>
        <p:xfrm>
          <a:off x="1058863" y="2133600"/>
          <a:ext cx="6932612" cy="1155700"/>
        </p:xfrm>
        <a:graphic>
          <a:graphicData uri="http://schemas.openxmlformats.org/presentationml/2006/ole">
            <p:oleObj spid="_x0000_s109570" name="Equation" r:id="rId3" imgW="2578100" imgH="431800" progId="Equation.3">
              <p:embed/>
            </p:oleObj>
          </a:graphicData>
        </a:graphic>
      </p:graphicFrame>
      <p:graphicFrame>
        <p:nvGraphicFramePr>
          <p:cNvPr id="109571" name="Object 3"/>
          <p:cNvGraphicFramePr>
            <a:graphicFrameLocks noChangeAspect="1"/>
          </p:cNvGraphicFramePr>
          <p:nvPr/>
        </p:nvGraphicFramePr>
        <p:xfrm>
          <a:off x="2281238" y="4921250"/>
          <a:ext cx="4198937" cy="1120775"/>
        </p:xfrm>
        <a:graphic>
          <a:graphicData uri="http://schemas.openxmlformats.org/presentationml/2006/ole">
            <p:oleObj spid="_x0000_s109571" name="Equation" r:id="rId4" imgW="1562100" imgH="419100" progId="Equation.3">
              <p:embed/>
            </p:oleObj>
          </a:graphicData>
        </a:graphic>
      </p:graphicFrame>
      <p:graphicFrame>
        <p:nvGraphicFramePr>
          <p:cNvPr id="109572" name="Object 4"/>
          <p:cNvGraphicFramePr>
            <a:graphicFrameLocks noChangeAspect="1"/>
          </p:cNvGraphicFramePr>
          <p:nvPr/>
        </p:nvGraphicFramePr>
        <p:xfrm>
          <a:off x="4152900" y="3295650"/>
          <a:ext cx="838200" cy="266700"/>
        </p:xfrm>
        <a:graphic>
          <a:graphicData uri="http://schemas.openxmlformats.org/presentationml/2006/ole">
            <p:oleObj spid="_x0000_s109572" name="Equation" r:id="rId5" imgW="838200" imgH="266700" progId="Equation.3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T(1)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Applying outer </a:t>
            </a:r>
            <a:r>
              <a:rPr lang="en-US" dirty="0" err="1" smtClean="0"/>
              <a:t>Hoelder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Integrating trivially: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109571" name="Object 3"/>
          <p:cNvGraphicFramePr>
            <a:graphicFrameLocks noChangeAspect="1"/>
          </p:cNvGraphicFramePr>
          <p:nvPr/>
        </p:nvGraphicFramePr>
        <p:xfrm>
          <a:off x="1222375" y="2209800"/>
          <a:ext cx="5599113" cy="1120775"/>
        </p:xfrm>
        <a:graphic>
          <a:graphicData uri="http://schemas.openxmlformats.org/presentationml/2006/ole">
            <p:oleObj spid="_x0000_s111619" name="Equation" r:id="rId3" imgW="2082800" imgH="419100" progId="Equation.3">
              <p:embed/>
            </p:oleObj>
          </a:graphicData>
        </a:graphic>
      </p:graphicFrame>
      <p:graphicFrame>
        <p:nvGraphicFramePr>
          <p:cNvPr id="111620" name="Object 4"/>
          <p:cNvGraphicFramePr>
            <a:graphicFrameLocks noChangeAspect="1"/>
          </p:cNvGraphicFramePr>
          <p:nvPr/>
        </p:nvGraphicFramePr>
        <p:xfrm>
          <a:off x="2057400" y="4089400"/>
          <a:ext cx="4233863" cy="712788"/>
        </p:xfrm>
        <a:graphic>
          <a:graphicData uri="http://schemas.openxmlformats.org/presentationml/2006/ole">
            <p:oleObj spid="_x0000_s111620" name="Equation" r:id="rId4" imgW="1574800" imgH="266700" progId="Equation.3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T(1)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Using embedding theorem (a modified one with tilted triangles for  Gab)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Similarly one proves this estimate for the other regions other </a:t>
            </a:r>
            <a:r>
              <a:rPr lang="en-US" dirty="0" err="1" smtClean="0"/>
              <a:t>than|x-y</a:t>
            </a:r>
            <a:r>
              <a:rPr lang="en-US" dirty="0" smtClean="0"/>
              <a:t>|&lt;</a:t>
            </a:r>
            <a:r>
              <a:rPr lang="en-US" dirty="0" err="1" smtClean="0"/>
              <a:t>s</a:t>
            </a:r>
            <a:r>
              <a:rPr lang="en-US" dirty="0" smtClean="0"/>
              <a:t>, </a:t>
            </a:r>
            <a:r>
              <a:rPr lang="en-US" dirty="0" err="1" smtClean="0"/>
              <a:t>t</a:t>
            </a:r>
            <a:r>
              <a:rPr lang="en-US" dirty="0" smtClean="0"/>
              <a:t>&lt;</a:t>
            </a:r>
            <a:r>
              <a:rPr lang="en-US" dirty="0" err="1" smtClean="0"/>
              <a:t>s</a:t>
            </a:r>
            <a:r>
              <a:rPr lang="en-US" dirty="0" smtClean="0"/>
              <a:t>. </a:t>
            </a:r>
            <a:endParaRPr lang="en-US" dirty="0"/>
          </a:p>
        </p:txBody>
      </p:sp>
      <p:graphicFrame>
        <p:nvGraphicFramePr>
          <p:cNvPr id="111621" name="Object 5"/>
          <p:cNvGraphicFramePr>
            <a:graphicFrameLocks noChangeAspect="1"/>
          </p:cNvGraphicFramePr>
          <p:nvPr/>
        </p:nvGraphicFramePr>
        <p:xfrm>
          <a:off x="3132138" y="3124200"/>
          <a:ext cx="2082800" cy="644525"/>
        </p:xfrm>
        <a:graphic>
          <a:graphicData uri="http://schemas.openxmlformats.org/presentationml/2006/ole">
            <p:oleObj spid="_x0000_s112644" name="Equation" r:id="rId3" imgW="7747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essential </a:t>
            </a:r>
            <a:r>
              <a:rPr lang="en-US" dirty="0" err="1" smtClean="0"/>
              <a:t>supremum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Space of functions with finite </a:t>
            </a:r>
            <a:r>
              <a:rPr lang="en-US" dirty="0" err="1" smtClean="0"/>
              <a:t>out.ess.supremum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Outer essential </a:t>
            </a:r>
            <a:r>
              <a:rPr lang="en-US" dirty="0" err="1" smtClean="0"/>
              <a:t>supremum</a:t>
            </a:r>
            <a:r>
              <a:rPr lang="en-US" dirty="0" smtClean="0"/>
              <a:t> on a subset F: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735138" y="2120900"/>
          <a:ext cx="5503862" cy="469900"/>
        </p:xfrm>
        <a:graphic>
          <a:graphicData uri="http://schemas.openxmlformats.org/presentationml/2006/ole">
            <p:oleObj spid="_x0000_s24578" name="Equation" r:id="rId3" imgW="2082800" imgH="177800" progId="Equation.3">
              <p:embed/>
            </p:oleObj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3751263" y="3406775"/>
          <a:ext cx="1778000" cy="501650"/>
        </p:xfrm>
        <a:graphic>
          <a:graphicData uri="http://schemas.openxmlformats.org/presentationml/2006/ole">
            <p:oleObj spid="_x0000_s24580" name="Equation" r:id="rId4" imgW="673100" imgH="190500" progId="Equation.3">
              <p:embed/>
            </p:oleObj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1735138" y="4960143"/>
          <a:ext cx="5695950" cy="442913"/>
        </p:xfrm>
        <a:graphic>
          <a:graphicData uri="http://schemas.openxmlformats.org/presentationml/2006/ole">
            <p:oleObj spid="_x0000_s24583" name="Equation" r:id="rId5" imgW="2286000" imgH="1778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Outer </a:t>
            </a:r>
            <a:r>
              <a:rPr lang="en-US" dirty="0" err="1" smtClean="0"/>
              <a:t>Lp</a:t>
            </a:r>
            <a:r>
              <a:rPr lang="en-US" dirty="0" smtClean="0"/>
              <a:t> spaces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Define super level measures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Define </a:t>
            </a:r>
            <a:r>
              <a:rPr lang="en-US" dirty="0" err="1" smtClean="0"/>
              <a:t>Lp</a:t>
            </a:r>
            <a:r>
              <a:rPr lang="en-US" dirty="0" smtClean="0"/>
              <a:t> norms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Also weak </a:t>
            </a:r>
            <a:r>
              <a:rPr lang="en-US" dirty="0" err="1" smtClean="0"/>
              <a:t>Lp</a:t>
            </a:r>
            <a:r>
              <a:rPr lang="en-US" dirty="0" smtClean="0"/>
              <a:t> (Lorentz space) </a:t>
            </a:r>
            <a:endParaRPr lang="en-US" dirty="0"/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771652" y="2362200"/>
          <a:ext cx="5543549" cy="489861"/>
        </p:xfrm>
        <a:graphic>
          <a:graphicData uri="http://schemas.openxmlformats.org/presentationml/2006/ole">
            <p:oleObj spid="_x0000_s43010" name="Equation" r:id="rId3" imgW="2298700" imgH="203200" progId="Equation.3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519238" y="3429000"/>
          <a:ext cx="6137275" cy="1106488"/>
        </p:xfrm>
        <a:graphic>
          <a:graphicData uri="http://schemas.openxmlformats.org/presentationml/2006/ole">
            <p:oleObj spid="_x0000_s43011" name="Equation" r:id="rId4" imgW="2324100" imgH="419100" progId="Equation.3">
              <p:embed/>
            </p:oleObj>
          </a:graphicData>
        </a:graphic>
      </p:graphicFrame>
      <p:graphicFrame>
        <p:nvGraphicFramePr>
          <p:cNvPr id="43017" name="Object 9"/>
          <p:cNvGraphicFramePr>
            <a:graphicFrameLocks noChangeAspect="1"/>
          </p:cNvGraphicFramePr>
          <p:nvPr/>
        </p:nvGraphicFramePr>
        <p:xfrm>
          <a:off x="2089150" y="5250656"/>
          <a:ext cx="4997450" cy="636588"/>
        </p:xfrm>
        <a:graphic>
          <a:graphicData uri="http://schemas.openxmlformats.org/presentationml/2006/ole">
            <p:oleObj spid="_x0000_s43017" name="Equation" r:id="rId5" imgW="18923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Embedding 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Thm</a:t>
            </a:r>
            <a:r>
              <a:rPr lang="en-US" dirty="0" smtClean="0"/>
              <a:t>: Define for fixed Schwartz function </a:t>
            </a:r>
            <a:r>
              <a:rPr lang="en-US" dirty="0" err="1" smtClean="0">
                <a:latin typeface="Lucida Grande"/>
                <a:ea typeface="Lucida Grande"/>
                <a:cs typeface="Lucida Grande"/>
              </a:rPr>
              <a:t>ϕ</a:t>
            </a:r>
            <a:r>
              <a:rPr lang="en-US" dirty="0" smtClean="0">
                <a:latin typeface="Lucida Grande"/>
                <a:ea typeface="Lucida Grande"/>
                <a:cs typeface="Lucida Grande"/>
              </a:rPr>
              <a:t> </a:t>
            </a: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Then we have: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If  </a:t>
            </a:r>
            <a:r>
              <a:rPr lang="en-US" dirty="0" err="1" smtClean="0"/>
              <a:t>φ</a:t>
            </a:r>
            <a:r>
              <a:rPr lang="en-US" dirty="0" smtClean="0"/>
              <a:t>  has integral zero:       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911350" y="2517776"/>
          <a:ext cx="5116513" cy="531812"/>
        </p:xfrm>
        <a:graphic>
          <a:graphicData uri="http://schemas.openxmlformats.org/presentationml/2006/ole">
            <p:oleObj spid="_x0000_s79874" name="Equation" r:id="rId3" imgW="2324100" imgH="241300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4948238" y="4038600"/>
          <a:ext cx="3719512" cy="631825"/>
        </p:xfrm>
        <a:graphic>
          <a:graphicData uri="http://schemas.openxmlformats.org/presentationml/2006/ole">
            <p:oleObj spid="_x0000_s79875" name="Equation" r:id="rId4" imgW="1562100" imgH="266700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4948238" y="5181600"/>
          <a:ext cx="3670300" cy="630238"/>
        </p:xfrm>
        <a:graphic>
          <a:graphicData uri="http://schemas.openxmlformats.org/presentationml/2006/ole">
            <p:oleObj spid="_x0000_s79876" name="Equation" r:id="rId5" imgW="1549400" imgH="2667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Proof of embedding </a:t>
            </a:r>
            <a:r>
              <a:rPr lang="en-US" dirty="0" err="1" smtClean="0"/>
              <a:t>thm</a:t>
            </a:r>
            <a:r>
              <a:rPr lang="en-US" dirty="0" smtClean="0"/>
              <a:t> for </a:t>
            </a:r>
            <a:r>
              <a:rPr lang="en-US" dirty="0" err="1" smtClean="0"/>
              <a:t>Sinfty</a:t>
            </a:r>
            <a:r>
              <a:rPr lang="en-US" dirty="0" smtClean="0"/>
              <a:t> size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By </a:t>
            </a:r>
            <a:r>
              <a:rPr lang="en-US" dirty="0" err="1" smtClean="0"/>
              <a:t>Marcinkiewicz</a:t>
            </a:r>
            <a:r>
              <a:rPr lang="en-US" dirty="0" smtClean="0"/>
              <a:t> interpolation between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and</a:t>
            </a:r>
            <a:endParaRPr lang="en-US" dirty="0"/>
          </a:p>
        </p:txBody>
      </p:sp>
      <p:graphicFrame>
        <p:nvGraphicFramePr>
          <p:cNvPr id="80898" name="Object 2"/>
          <p:cNvGraphicFramePr>
            <a:graphicFrameLocks noChangeAspect="1"/>
          </p:cNvGraphicFramePr>
          <p:nvPr/>
        </p:nvGraphicFramePr>
        <p:xfrm>
          <a:off x="1423988" y="2590800"/>
          <a:ext cx="5878512" cy="990600"/>
        </p:xfrm>
        <a:graphic>
          <a:graphicData uri="http://schemas.openxmlformats.org/presentationml/2006/ole">
            <p:oleObj spid="_x0000_s80898" name="Equation" r:id="rId3" imgW="1574800" imgH="266700" progId="Equation.3">
              <p:embed/>
            </p:oleObj>
          </a:graphicData>
        </a:graphic>
      </p:graphicFrame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1400175" y="4876800"/>
          <a:ext cx="5926138" cy="990600"/>
        </p:xfrm>
        <a:graphic>
          <a:graphicData uri="http://schemas.openxmlformats.org/presentationml/2006/ole">
            <p:oleObj spid="_x0000_s80899" name="Equation" r:id="rId4" imgW="1587500" imgH="2667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Linfty-Sinfty</a:t>
            </a:r>
            <a:r>
              <a:rPr lang="en-US" dirty="0" smtClean="0"/>
              <a:t>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To show for all tents </a:t>
            </a:r>
            <a:r>
              <a:rPr lang="en-US" dirty="0" err="1" smtClean="0"/>
              <a:t>T(x,s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But this follows from</a:t>
            </a:r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2647950" y="2370138"/>
          <a:ext cx="3638550" cy="568325"/>
        </p:xfrm>
        <a:graphic>
          <a:graphicData uri="http://schemas.openxmlformats.org/presentationml/2006/ole">
            <p:oleObj spid="_x0000_s99330" name="Equation" r:id="rId3" imgW="1460500" imgH="228600" progId="Equation.3">
              <p:embed/>
            </p:oleObj>
          </a:graphicData>
        </a:graphic>
      </p:graphicFrame>
      <p:graphicFrame>
        <p:nvGraphicFramePr>
          <p:cNvPr id="99331" name="Object 3"/>
          <p:cNvGraphicFramePr>
            <a:graphicFrameLocks noChangeAspect="1"/>
          </p:cNvGraphicFramePr>
          <p:nvPr/>
        </p:nvGraphicFramePr>
        <p:xfrm>
          <a:off x="1841500" y="4548188"/>
          <a:ext cx="5410200" cy="504825"/>
        </p:xfrm>
        <a:graphic>
          <a:graphicData uri="http://schemas.openxmlformats.org/presentationml/2006/ole">
            <p:oleObj spid="_x0000_s99331" name="Equation" r:id="rId4" imgW="2171700" imgH="203200" progId="Equation.3">
              <p:embed/>
            </p:oleObj>
          </a:graphicData>
        </a:graphic>
      </p:graphicFrame>
      <p:graphicFrame>
        <p:nvGraphicFramePr>
          <p:cNvPr id="99334" name="Object 6"/>
          <p:cNvGraphicFramePr>
            <a:graphicFrameLocks noChangeAspect="1"/>
          </p:cNvGraphicFramePr>
          <p:nvPr/>
        </p:nvGraphicFramePr>
        <p:xfrm>
          <a:off x="1409700" y="5434013"/>
          <a:ext cx="6578600" cy="817562"/>
        </p:xfrm>
        <a:graphic>
          <a:graphicData uri="http://schemas.openxmlformats.org/presentationml/2006/ole">
            <p:oleObj spid="_x0000_s99334" name="Equation" r:id="rId5" imgW="2641600" imgH="3302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L1-Sinfty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Ned for all lambda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Need to find a collection of  tents </a:t>
            </a:r>
            <a:r>
              <a:rPr lang="en-US" dirty="0" err="1" smtClean="0"/>
              <a:t>T(xi,si</a:t>
            </a:r>
            <a:r>
              <a:rPr lang="en-US" dirty="0" smtClean="0"/>
              <a:t>) with union E such that for all </a:t>
            </a:r>
            <a:r>
              <a:rPr lang="en-US" dirty="0" err="1" smtClean="0"/>
              <a:t>x,s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99330" name="Object 2"/>
          <p:cNvGraphicFramePr>
            <a:graphicFrameLocks noChangeAspect="1"/>
          </p:cNvGraphicFramePr>
          <p:nvPr/>
        </p:nvGraphicFramePr>
        <p:xfrm>
          <a:off x="2405063" y="4154487"/>
          <a:ext cx="3668712" cy="569913"/>
        </p:xfrm>
        <a:graphic>
          <a:graphicData uri="http://schemas.openxmlformats.org/presentationml/2006/ole">
            <p:oleObj spid="_x0000_s149506" name="Equation" r:id="rId3" imgW="1473200" imgH="228600" progId="Equation.3">
              <p:embed/>
            </p:oleObj>
          </a:graphicData>
        </a:graphic>
      </p:graphicFrame>
      <p:graphicFrame>
        <p:nvGraphicFramePr>
          <p:cNvPr id="100356" name="Object 4"/>
          <p:cNvGraphicFramePr>
            <a:graphicFrameLocks noChangeAspect="1"/>
          </p:cNvGraphicFramePr>
          <p:nvPr/>
        </p:nvGraphicFramePr>
        <p:xfrm>
          <a:off x="3052763" y="5395912"/>
          <a:ext cx="2371725" cy="885825"/>
        </p:xfrm>
        <a:graphic>
          <a:graphicData uri="http://schemas.openxmlformats.org/presentationml/2006/ole">
            <p:oleObj spid="_x0000_s149507" name="Equation" r:id="rId4" imgW="952500" imgH="355600" progId="Equation.3">
              <p:embed/>
            </p:oleObj>
          </a:graphicData>
        </a:graphic>
      </p:graphicFrame>
      <p:graphicFrame>
        <p:nvGraphicFramePr>
          <p:cNvPr id="149508" name="Object 4"/>
          <p:cNvGraphicFramePr>
            <a:graphicFrameLocks noChangeAspect="1"/>
          </p:cNvGraphicFramePr>
          <p:nvPr/>
        </p:nvGraphicFramePr>
        <p:xfrm>
          <a:off x="4800600" y="1844675"/>
          <a:ext cx="3254375" cy="604838"/>
        </p:xfrm>
        <a:graphic>
          <a:graphicData uri="http://schemas.openxmlformats.org/presentationml/2006/ole">
            <p:oleObj spid="_x0000_s149508" name="Equation" r:id="rId5" imgW="12319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2277</TotalTime>
  <Words>1127</Words>
  <Application>Microsoft Macintosh PowerPoint</Application>
  <PresentationFormat>On-screen Show (4:3)</PresentationFormat>
  <Paragraphs>216</Paragraphs>
  <Slides>34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Office Theme</vt:lpstr>
      <vt:lpstr>Equation</vt:lpstr>
      <vt:lpstr>Microsoft Equation</vt:lpstr>
      <vt:lpstr>An Lp theory for outer measures. Application to singular integrals.II </vt:lpstr>
      <vt:lpstr>Recall Tents (or  Carleson boxes)</vt:lpstr>
      <vt:lpstr> Sizes</vt:lpstr>
      <vt:lpstr>Outer essential supremum</vt:lpstr>
      <vt:lpstr>Outer Lp spaces</vt:lpstr>
      <vt:lpstr>Embedding theorems</vt:lpstr>
      <vt:lpstr>Proof of embedding thm for Sinfty size </vt:lpstr>
      <vt:lpstr>Linfty-Sinfty estimate</vt:lpstr>
      <vt:lpstr>Weak L1-Sinfty estimate</vt:lpstr>
      <vt:lpstr>Weak L1-Sinfty estimate</vt:lpstr>
      <vt:lpstr>More on weak L1-Sinfty estimate</vt:lpstr>
      <vt:lpstr>Proof of embedding thm for S2 size </vt:lpstr>
      <vt:lpstr>Use Calderon reproducing formula</vt:lpstr>
      <vt:lpstr>Proof of Linfty-S2 estimate</vt:lpstr>
      <vt:lpstr>BMO estimate</vt:lpstr>
      <vt:lpstr>Weak L1-S2 estimate</vt:lpstr>
      <vt:lpstr>Weak L1-S2 estimate</vt:lpstr>
      <vt:lpstr>Summary of proof of embedding thm</vt:lpstr>
      <vt:lpstr>Use to prove boundedness of operators</vt:lpstr>
      <vt:lpstr>Use to prove boundedness of operators</vt:lpstr>
      <vt:lpstr>Use to prove boundedness</vt:lpstr>
      <vt:lpstr>Example identity operator</vt:lpstr>
      <vt:lpstr>Cauchy projection operator</vt:lpstr>
      <vt:lpstr>Paraproduct estimates</vt:lpstr>
      <vt:lpstr>Special paraproducts</vt:lpstr>
      <vt:lpstr>Basic T(1) Theorem</vt:lpstr>
      <vt:lpstr>Why T(1) theorem?</vt:lpstr>
      <vt:lpstr>Why T(1) theorem?</vt:lpstr>
      <vt:lpstr>More general T(1) theorem</vt:lpstr>
      <vt:lpstr>Proof of T(1) theorem</vt:lpstr>
      <vt:lpstr>Proof of T(1) theorem</vt:lpstr>
      <vt:lpstr>Proof of T(1) theorem</vt:lpstr>
      <vt:lpstr>Proof of T(1) theorem</vt:lpstr>
      <vt:lpstr>Slide 34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Lp theory for outer measures and application to singular integrals</dc:title>
  <dc:creator>Staff Install</dc:creator>
  <cp:lastModifiedBy>Staff Install</cp:lastModifiedBy>
  <cp:revision>159</cp:revision>
  <dcterms:created xsi:type="dcterms:W3CDTF">2014-09-02T10:47:05Z</dcterms:created>
  <dcterms:modified xsi:type="dcterms:W3CDTF">2014-09-02T10:51:14Z</dcterms:modified>
</cp:coreProperties>
</file>